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3" r:id="rId2"/>
    <p:sldId id="256" r:id="rId3"/>
    <p:sldId id="257" r:id="rId4"/>
    <p:sldId id="265" r:id="rId5"/>
    <p:sldId id="266" r:id="rId6"/>
    <p:sldId id="267" r:id="rId7"/>
    <p:sldId id="268" r:id="rId8"/>
    <p:sldId id="269" r:id="rId9"/>
    <p:sldId id="288" r:id="rId10"/>
    <p:sldId id="289" r:id="rId11"/>
    <p:sldId id="270" r:id="rId12"/>
    <p:sldId id="258" r:id="rId13"/>
    <p:sldId id="277" r:id="rId14"/>
    <p:sldId id="278" r:id="rId15"/>
    <p:sldId id="279" r:id="rId16"/>
    <p:sldId id="280" r:id="rId17"/>
    <p:sldId id="292" r:id="rId18"/>
    <p:sldId id="259" r:id="rId19"/>
    <p:sldId id="272" r:id="rId20"/>
    <p:sldId id="275" r:id="rId21"/>
    <p:sldId id="276" r:id="rId22"/>
    <p:sldId id="260" r:id="rId23"/>
    <p:sldId id="271" r:id="rId24"/>
    <p:sldId id="283" r:id="rId25"/>
    <p:sldId id="284" r:id="rId26"/>
    <p:sldId id="285" r:id="rId27"/>
    <p:sldId id="286" r:id="rId28"/>
    <p:sldId id="287" r:id="rId29"/>
    <p:sldId id="291" r:id="rId30"/>
    <p:sldId id="261" r:id="rId31"/>
    <p:sldId id="262" r:id="rId32"/>
    <p:sldId id="290" r:id="rId33"/>
    <p:sldId id="282" r:id="rId34"/>
  </p:sldIdLst>
  <p:sldSz cx="12192000" cy="6858000"/>
  <p:notesSz cx="6858000" cy="9144000"/>
  <p:defaultTex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7E50"/>
    <a:srgbClr val="8594D5"/>
    <a:srgbClr val="427AA8"/>
    <a:srgbClr val="FFFFFF"/>
    <a:srgbClr val="4674BE"/>
    <a:srgbClr val="5673CE"/>
    <a:srgbClr val="4B52D9"/>
    <a:srgbClr val="494CCB"/>
    <a:srgbClr val="3264B4"/>
    <a:srgbClr val="EB9F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4" autoAdjust="0"/>
    <p:restoredTop sz="75634" autoAdjust="0"/>
  </p:normalViewPr>
  <p:slideViewPr>
    <p:cSldViewPr snapToGrid="0">
      <p:cViewPr varScale="1">
        <p:scale>
          <a:sx n="83" d="100"/>
          <a:sy n="83" d="100"/>
        </p:scale>
        <p:origin x="1536"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Ex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5FDCD-64A6-4557-9166-3CAB7ED637F5}" type="datetimeFigureOut">
              <a:rPr lang="ru-RU" smtClean="0"/>
              <a:t>30.09.2023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8FFE5-6658-4B23-B9F0-F6245F78494B}" type="slidenum">
              <a:rPr lang="ru-RU" smtClean="0"/>
              <a:t>‹#›</a:t>
            </a:fld>
            <a:endParaRPr lang="ru-RU"/>
          </a:p>
        </p:txBody>
      </p:sp>
    </p:spTree>
    <p:extLst>
      <p:ext uri="{BB962C8B-B14F-4D97-AF65-F5344CB8AC3E}">
        <p14:creationId xmlns:p14="http://schemas.microsoft.com/office/powerpoint/2010/main" val="113823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Thank you for your interest in this topic. I'm sure most of you who are passionate in data science have heard of the 2 prominent open source python libraries - Pandas and </a:t>
            </a:r>
            <a:r>
              <a:rPr lang="en-US" dirty="0" err="1"/>
              <a:t>numpy</a:t>
            </a:r>
            <a:r>
              <a:rPr lang="en-US" dirty="0"/>
              <a:t>. Many of you might have used it in your day to day work life. The content of this talk, is not going to be something that includes everyday usage. We'll see an example of what those are in a minute. </a:t>
            </a:r>
          </a:p>
          <a:p>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a:t>
            </a:fld>
            <a:endParaRPr lang="ru-RU"/>
          </a:p>
        </p:txBody>
      </p:sp>
    </p:spTree>
    <p:extLst>
      <p:ext uri="{BB962C8B-B14F-4D97-AF65-F5344CB8AC3E}">
        <p14:creationId xmlns:p14="http://schemas.microsoft.com/office/powerpoint/2010/main" val="333278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quickly generated html report from the </a:t>
            </a:r>
            <a:r>
              <a:rPr lang="en-US" dirty="0" err="1"/>
              <a:t>dataframe</a:t>
            </a:r>
            <a:r>
              <a:rPr lang="en-US" dirty="0"/>
              <a:t> , where you observe a complete overview of the manual steps you’d normally run.  histograms of value counts, stats from describe and </a:t>
            </a:r>
            <a:r>
              <a:rPr lang="en-US" dirty="0" err="1"/>
              <a:t>wordclouds</a:t>
            </a:r>
            <a:r>
              <a:rPr lang="en-US" dirty="0"/>
              <a:t> for categorical features .  This condensed alerts tab shows which features missing , high cardinality of values, zero skew to decide feature importance. One cool aspect is that you get to see interactions and correlations of pairs of features visualized in a very interactive manner. Instead of generating multiple plots in your </a:t>
            </a:r>
            <a:r>
              <a:rPr lang="en-US" dirty="0" err="1"/>
              <a:t>jupyter</a:t>
            </a:r>
            <a:r>
              <a:rPr lang="en-US" dirty="0"/>
              <a:t> notebook. It makes it easier to isolate missing features and decide on how to handle them. You get a full holistic view of the data in one shot. I highly recommend switching to this approach so you spend less time on cleaning data and more time exploring models</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10</a:t>
            </a:fld>
            <a:endParaRPr lang="ru-RU"/>
          </a:p>
        </p:txBody>
      </p:sp>
    </p:spTree>
    <p:extLst>
      <p:ext uri="{BB962C8B-B14F-4D97-AF65-F5344CB8AC3E}">
        <p14:creationId xmlns:p14="http://schemas.microsoft.com/office/powerpoint/2010/main" val="296023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how we used factorize for categorical data type, sometimes you might find yourself needing to reindex a subset of your data , especially when working with graphs and edge indices. So </a:t>
            </a:r>
            <a:r>
              <a:rPr lang="en-US" dirty="0" err="1"/>
              <a:t>Numpy</a:t>
            </a:r>
            <a:r>
              <a:rPr lang="en-US" dirty="0"/>
              <a:t> has a .unique method that does the same function as pandas factorize but for numbers </a:t>
            </a:r>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11</a:t>
            </a:fld>
            <a:endParaRPr lang="ru-RU"/>
          </a:p>
        </p:txBody>
      </p:sp>
    </p:spTree>
    <p:extLst>
      <p:ext uri="{BB962C8B-B14F-4D97-AF65-F5344CB8AC3E}">
        <p14:creationId xmlns:p14="http://schemas.microsoft.com/office/powerpoint/2010/main" val="236135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come to some feature engineering steps in pandas, specifically dealing with spatial and temporal data </a:t>
            </a:r>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12</a:t>
            </a:fld>
            <a:endParaRPr lang="ru-RU"/>
          </a:p>
        </p:txBody>
      </p:sp>
    </p:spTree>
    <p:extLst>
      <p:ext uri="{BB962C8B-B14F-4D97-AF65-F5344CB8AC3E}">
        <p14:creationId xmlns:p14="http://schemas.microsoft.com/office/powerpoint/2010/main" val="5092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your timestamp. An ML model won’t understand how to compare or unpack a timestamp unless we create some derivative features from it.  This is a cool trick I learnt during a fast.ai course. You can split a timestamp into multiple int or Boolean features.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13</a:t>
            </a:fld>
            <a:endParaRPr lang="ru-RU"/>
          </a:p>
        </p:txBody>
      </p:sp>
    </p:spTree>
    <p:extLst>
      <p:ext uri="{BB962C8B-B14F-4D97-AF65-F5344CB8AC3E}">
        <p14:creationId xmlns:p14="http://schemas.microsoft.com/office/powerpoint/2010/main" val="667458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do when you are given a set of latitudes and longitudes. You cannot pass them directly or apply some transforms or scaling onto them. That would have a huge shift in what those numbers mean. Slight changes in the digits will point to a completely different location.  I found an interesting hack on stack overflow during one of my searches down the rabbit hole and came up with an idea. Convert the coordinated into cartesian </a:t>
            </a:r>
            <a:r>
              <a:rPr lang="en-US" dirty="0" err="1"/>
              <a:t>x,y,z</a:t>
            </a:r>
            <a:r>
              <a:rPr lang="en-US" dirty="0"/>
              <a:t> and then scale the integer and fractional parts</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14</a:t>
            </a:fld>
            <a:endParaRPr lang="ru-RU"/>
          </a:p>
        </p:txBody>
      </p:sp>
    </p:spTree>
    <p:extLst>
      <p:ext uri="{BB962C8B-B14F-4D97-AF65-F5344CB8AC3E}">
        <p14:creationId xmlns:p14="http://schemas.microsoft.com/office/powerpoint/2010/main" val="155352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having a distance feature might significantly help you cluster and become an important feature for your model to make predictions. It might be expensive to afford zip services or </a:t>
            </a:r>
            <a:r>
              <a:rPr lang="en-US" dirty="0" err="1"/>
              <a:t>api</a:t>
            </a:r>
            <a:r>
              <a:rPr lang="en-US" dirty="0"/>
              <a:t> plugins that give you some calculating methods. My fix is to simply create a lookup table or a matrix of all </a:t>
            </a:r>
            <a:r>
              <a:rPr lang="en-US" dirty="0" err="1"/>
              <a:t>zipcode</a:t>
            </a:r>
            <a:r>
              <a:rPr lang="en-US" dirty="0"/>
              <a:t> combinations. You don’t need extreme precision most of the times. Being in the vicinity or having a coordinate for </a:t>
            </a:r>
            <a:r>
              <a:rPr lang="en-US" dirty="0" err="1"/>
              <a:t>zipcode</a:t>
            </a:r>
            <a:r>
              <a:rPr lang="en-US" dirty="0"/>
              <a:t> is sufficient. The US has 40000 </a:t>
            </a:r>
            <a:r>
              <a:rPr lang="en-US" dirty="0" err="1"/>
              <a:t>zipcodes</a:t>
            </a:r>
            <a:r>
              <a:rPr lang="en-US" dirty="0"/>
              <a:t>, so you can make a one time 40k by 40k matrix and then simply fill values in your data from </a:t>
            </a:r>
            <a:r>
              <a:rPr lang="en-US" dirty="0" err="1"/>
              <a:t>from</a:t>
            </a:r>
            <a:r>
              <a:rPr lang="en-US" dirty="0"/>
              <a:t> that array.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15</a:t>
            </a:fld>
            <a:endParaRPr lang="ru-RU"/>
          </a:p>
        </p:txBody>
      </p:sp>
    </p:spTree>
    <p:extLst>
      <p:ext uri="{BB962C8B-B14F-4D97-AF65-F5344CB8AC3E}">
        <p14:creationId xmlns:p14="http://schemas.microsoft.com/office/powerpoint/2010/main" val="1418072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people forget that not all timestamps might be from the same </a:t>
            </a:r>
            <a:r>
              <a:rPr lang="en-US" dirty="0" err="1"/>
              <a:t>timezone</a:t>
            </a:r>
            <a:r>
              <a:rPr lang="en-US" dirty="0"/>
              <a:t>. Comparing the durations with </a:t>
            </a:r>
            <a:r>
              <a:rPr lang="en-US" dirty="0" err="1"/>
              <a:t>timedelta</a:t>
            </a:r>
            <a:r>
              <a:rPr lang="en-US" dirty="0"/>
              <a:t> will help with that. Pandas also has a generate function to create a time series between a stop and end point at any granularity. You won’t have to worry about month ends or leap years. It generates the calendar perfectly.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16</a:t>
            </a:fld>
            <a:endParaRPr lang="ru-RU"/>
          </a:p>
        </p:txBody>
      </p:sp>
    </p:spTree>
    <p:extLst>
      <p:ext uri="{BB962C8B-B14F-4D97-AF65-F5344CB8AC3E}">
        <p14:creationId xmlns:p14="http://schemas.microsoft.com/office/powerpoint/2010/main" val="199375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spoken about feature engineering but how can we get to this stage if our data is too big to handle</a:t>
            </a:r>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17</a:t>
            </a:fld>
            <a:endParaRPr lang="ru-RU"/>
          </a:p>
        </p:txBody>
      </p:sp>
    </p:spTree>
    <p:extLst>
      <p:ext uri="{BB962C8B-B14F-4D97-AF65-F5344CB8AC3E}">
        <p14:creationId xmlns:p14="http://schemas.microsoft.com/office/powerpoint/2010/main" val="194547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3 impressively effective ways to get around that and now these are indispensable parts of my code</a:t>
            </a:r>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18</a:t>
            </a:fld>
            <a:endParaRPr lang="ru-RU"/>
          </a:p>
        </p:txBody>
      </p:sp>
    </p:spTree>
    <p:extLst>
      <p:ext uri="{BB962C8B-B14F-4D97-AF65-F5344CB8AC3E}">
        <p14:creationId xmlns:p14="http://schemas.microsoft.com/office/powerpoint/2010/main" val="1450310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forget the csv format. It’s extremely slow and heavy. Pandas especially from 2.0 onwards is built on top of </a:t>
            </a:r>
            <a:r>
              <a:rPr lang="en-US" dirty="0" err="1"/>
              <a:t>PyArrow</a:t>
            </a:r>
            <a:r>
              <a:rPr lang="en-US" dirty="0"/>
              <a:t>. You can see the timing results, almost a 20x speedup. Saving files as parquet is the way to go. Loading a 650mb csv using </a:t>
            </a:r>
            <a:r>
              <a:rPr lang="en-US" dirty="0" err="1"/>
              <a:t>pyarrow</a:t>
            </a:r>
            <a:r>
              <a:rPr lang="en-US" dirty="0"/>
              <a:t> engine gives a 40  X speed up in reading files </a:t>
            </a:r>
            <a:r>
              <a:rPr lang="en-US" dirty="0" err="1"/>
              <a:t>Sp</a:t>
            </a:r>
            <a:r>
              <a:rPr lang="en-US" dirty="0"/>
              <a:t> parquet combined with </a:t>
            </a:r>
            <a:r>
              <a:rPr lang="en-US" dirty="0" err="1"/>
              <a:t>pyarrow</a:t>
            </a:r>
            <a:r>
              <a:rPr lang="en-US" dirty="0"/>
              <a:t> will help you blitz past these issues.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19</a:t>
            </a:fld>
            <a:endParaRPr lang="ru-RU"/>
          </a:p>
        </p:txBody>
      </p:sp>
    </p:spTree>
    <p:extLst>
      <p:ext uri="{BB962C8B-B14F-4D97-AF65-F5344CB8AC3E}">
        <p14:creationId xmlns:p14="http://schemas.microsoft.com/office/powerpoint/2010/main" val="265197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talk is about some obscure tricks that you'll only get to come across through a painstaking effort in fixing or debugging your code. This is a short compilation of some of those instances that </a:t>
            </a:r>
            <a:r>
              <a:rPr lang="en-US" dirty="0" err="1"/>
              <a:t>i</a:t>
            </a:r>
            <a:r>
              <a:rPr lang="en-US" dirty="0"/>
              <a:t> picked up in over 5 years of being a data scientist. Keeping in mind the duration, I won’t go into how </a:t>
            </a:r>
            <a:r>
              <a:rPr lang="en-US" dirty="0" err="1"/>
              <a:t>i</a:t>
            </a:r>
            <a:r>
              <a:rPr lang="en-US" dirty="0"/>
              <a:t> happened to figure these out, but rather what the solution to the problems were. I'm hoping you'll leave this talk with some new ideas and code snippets that you'd be excited to try as soon as you can. </a:t>
            </a:r>
          </a:p>
          <a:p>
            <a:endParaRPr lang="en-US" dirty="0"/>
          </a:p>
          <a:p>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2</a:t>
            </a:fld>
            <a:endParaRPr lang="ru-RU"/>
          </a:p>
        </p:txBody>
      </p:sp>
    </p:spTree>
    <p:extLst>
      <p:ext uri="{BB962C8B-B14F-4D97-AF65-F5344CB8AC3E}">
        <p14:creationId xmlns:p14="http://schemas.microsoft.com/office/powerpoint/2010/main" val="3657726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I’m working with a cleaned and processed data set that is perhaps a kind of reference or lookup similar to the </a:t>
            </a:r>
            <a:r>
              <a:rPr lang="en-US" dirty="0" err="1"/>
              <a:t>zipcode</a:t>
            </a:r>
            <a:r>
              <a:rPr lang="en-US" dirty="0"/>
              <a:t> distance lookup I mentioned, I’ll save it as a </a:t>
            </a:r>
            <a:r>
              <a:rPr lang="en-US" dirty="0" err="1"/>
              <a:t>numpy</a:t>
            </a:r>
            <a:r>
              <a:rPr lang="en-US" dirty="0"/>
              <a:t> array any day. It’s not even a question given these speed differentials in loading and saving. Imagine having to wait 5 minutes while your </a:t>
            </a:r>
            <a:r>
              <a:rPr lang="en-US" dirty="0" err="1"/>
              <a:t>jupyter</a:t>
            </a:r>
            <a:r>
              <a:rPr lang="en-US" dirty="0"/>
              <a:t> kernel is frozen or probably restarted. This is an unnecessary obstacle to productivity on a project. Saving an loading as you see on this dummy data are 160X and 40 x respectively.</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20</a:t>
            </a:fld>
            <a:endParaRPr lang="ru-RU"/>
          </a:p>
        </p:txBody>
      </p:sp>
    </p:spTree>
    <p:extLst>
      <p:ext uri="{BB962C8B-B14F-4D97-AF65-F5344CB8AC3E}">
        <p14:creationId xmlns:p14="http://schemas.microsoft.com/office/powerpoint/2010/main" val="275642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Lato" panose="020F0502020204030203" pitchFamily="34" charset="0"/>
              </a:rPr>
              <a:t>Those were convincing numbers, surely, but the </a:t>
            </a:r>
            <a:r>
              <a:rPr lang="en-US" b="0" i="0" dirty="0" err="1">
                <a:solidFill>
                  <a:srgbClr val="333333"/>
                </a:solidFill>
                <a:effectLst/>
                <a:latin typeface="Lato" panose="020F0502020204030203" pitchFamily="34" charset="0"/>
              </a:rPr>
              <a:t>tird</a:t>
            </a:r>
            <a:r>
              <a:rPr lang="en-US" b="0" i="0" dirty="0">
                <a:solidFill>
                  <a:srgbClr val="333333"/>
                </a:solidFill>
                <a:effectLst/>
                <a:latin typeface="Lato" panose="020F0502020204030203" pitchFamily="34" charset="0"/>
              </a:rPr>
              <a:t> tip, </a:t>
            </a:r>
            <a:r>
              <a:rPr lang="en-US" b="0" i="0" dirty="0" err="1">
                <a:solidFill>
                  <a:srgbClr val="333333"/>
                </a:solidFill>
                <a:effectLst/>
                <a:latin typeface="Lato" panose="020F0502020204030203" pitchFamily="34" charset="0"/>
              </a:rPr>
              <a:t>Vaex</a:t>
            </a:r>
            <a:r>
              <a:rPr lang="en-US" b="0" i="0" dirty="0">
                <a:solidFill>
                  <a:srgbClr val="333333"/>
                </a:solidFill>
                <a:effectLst/>
                <a:latin typeface="Lato" panose="020F0502020204030203" pitchFamily="34" charset="0"/>
              </a:rPr>
              <a:t> is a python library for lazy </a:t>
            </a:r>
            <a:r>
              <a:rPr lang="en-US" b="1" i="0" dirty="0">
                <a:solidFill>
                  <a:srgbClr val="333333"/>
                </a:solidFill>
                <a:effectLst/>
                <a:latin typeface="Lato" panose="020F0502020204030203" pitchFamily="34" charset="0"/>
              </a:rPr>
              <a:t>Out-of-Core </a:t>
            </a:r>
            <a:r>
              <a:rPr lang="en-US" b="1" i="0" dirty="0" err="1">
                <a:solidFill>
                  <a:srgbClr val="333333"/>
                </a:solidFill>
                <a:effectLst/>
                <a:latin typeface="Lato" panose="020F0502020204030203" pitchFamily="34" charset="0"/>
              </a:rPr>
              <a:t>DataFrames</a:t>
            </a:r>
            <a:r>
              <a:rPr lang="en-US" b="0" i="0" dirty="0">
                <a:solidFill>
                  <a:srgbClr val="333333"/>
                </a:solidFill>
                <a:effectLst/>
                <a:latin typeface="Lato" panose="020F0502020204030203" pitchFamily="34" charset="0"/>
              </a:rPr>
              <a:t> (similar to Pandas), to visualize and explore big tabular datasets. It can calculate </a:t>
            </a:r>
            <a:r>
              <a:rPr lang="en-US" b="0" i="1" dirty="0">
                <a:solidFill>
                  <a:srgbClr val="333333"/>
                </a:solidFill>
                <a:effectLst/>
                <a:latin typeface="Lato" panose="020F0502020204030203" pitchFamily="34" charset="0"/>
              </a:rPr>
              <a:t>statistics</a:t>
            </a:r>
            <a:r>
              <a:rPr lang="en-US" b="0" i="0" dirty="0">
                <a:solidFill>
                  <a:srgbClr val="333333"/>
                </a:solidFill>
                <a:effectLst/>
                <a:latin typeface="Lato" panose="020F0502020204030203" pitchFamily="34" charset="0"/>
              </a:rPr>
              <a:t> such as mean, sum, count, standard deviation </a:t>
            </a:r>
            <a:r>
              <a:rPr lang="en-US" b="0" i="0" dirty="0" err="1">
                <a:solidFill>
                  <a:srgbClr val="333333"/>
                </a:solidFill>
                <a:effectLst/>
                <a:latin typeface="Lato" panose="020F0502020204030203" pitchFamily="34" charset="0"/>
              </a:rPr>
              <a:t>etc</a:t>
            </a:r>
            <a:r>
              <a:rPr lang="en-US" b="0" i="0" dirty="0">
                <a:solidFill>
                  <a:srgbClr val="333333"/>
                </a:solidFill>
                <a:effectLst/>
                <a:latin typeface="Lato" panose="020F0502020204030203" pitchFamily="34" charset="0"/>
              </a:rPr>
              <a:t>, on an </a:t>
            </a:r>
            <a:r>
              <a:rPr lang="en-US" b="0" i="1" dirty="0">
                <a:solidFill>
                  <a:srgbClr val="333333"/>
                </a:solidFill>
                <a:effectLst/>
                <a:latin typeface="Lato" panose="020F0502020204030203" pitchFamily="34" charset="0"/>
              </a:rPr>
              <a:t>N-dimensional grid</a:t>
            </a:r>
            <a:r>
              <a:rPr lang="en-US" b="0" i="0" dirty="0">
                <a:solidFill>
                  <a:srgbClr val="333333"/>
                </a:solidFill>
                <a:effectLst/>
                <a:latin typeface="Lato" panose="020F0502020204030203" pitchFamily="34" charset="0"/>
              </a:rPr>
              <a:t> up to </a:t>
            </a:r>
            <a:r>
              <a:rPr lang="en-US" b="1" i="0" dirty="0">
                <a:solidFill>
                  <a:srgbClr val="333333"/>
                </a:solidFill>
                <a:effectLst/>
                <a:latin typeface="Lato" panose="020F0502020204030203" pitchFamily="34" charset="0"/>
              </a:rPr>
              <a:t>a billion</a:t>
            </a:r>
            <a:r>
              <a:rPr lang="en-US" b="0" i="0" dirty="0">
                <a:solidFill>
                  <a:srgbClr val="333333"/>
                </a:solidFill>
                <a:effectLst/>
                <a:latin typeface="Lato" panose="020F0502020204030203" pitchFamily="34" charset="0"/>
              </a:rPr>
              <a:t> (109) objects/rows </a:t>
            </a:r>
            <a:r>
              <a:rPr lang="en-US" b="1" i="0" dirty="0">
                <a:solidFill>
                  <a:srgbClr val="333333"/>
                </a:solidFill>
                <a:effectLst/>
                <a:latin typeface="Lato" panose="020F0502020204030203" pitchFamily="34" charset="0"/>
              </a:rPr>
              <a:t>per second</a:t>
            </a:r>
            <a:r>
              <a:rPr lang="en-US" b="0" i="0" dirty="0">
                <a:solidFill>
                  <a:srgbClr val="333333"/>
                </a:solidFill>
                <a:effectLst/>
                <a:latin typeface="Lato" panose="020F0502020204030203" pitchFamily="34" charset="0"/>
              </a:rPr>
              <a:t>. Visualization is done using </a:t>
            </a:r>
            <a:r>
              <a:rPr lang="en-US" b="1" i="0" dirty="0">
                <a:solidFill>
                  <a:srgbClr val="333333"/>
                </a:solidFill>
                <a:effectLst/>
                <a:latin typeface="Lato" panose="020F0502020204030203" pitchFamily="34" charset="0"/>
              </a:rPr>
              <a:t>histograms</a:t>
            </a:r>
            <a:r>
              <a:rPr lang="en-US" b="0" i="0" dirty="0">
                <a:solidFill>
                  <a:srgbClr val="333333"/>
                </a:solidFill>
                <a:effectLst/>
                <a:latin typeface="Lato" panose="020F0502020204030203" pitchFamily="34" charset="0"/>
              </a:rPr>
              <a:t>, </a:t>
            </a:r>
            <a:r>
              <a:rPr lang="en-US" b="1" i="0" dirty="0">
                <a:solidFill>
                  <a:srgbClr val="333333"/>
                </a:solidFill>
                <a:effectLst/>
                <a:latin typeface="Lato" panose="020F0502020204030203" pitchFamily="34" charset="0"/>
              </a:rPr>
              <a:t>density plots</a:t>
            </a:r>
            <a:r>
              <a:rPr lang="en-US" b="0" i="0" dirty="0">
                <a:solidFill>
                  <a:srgbClr val="333333"/>
                </a:solidFill>
                <a:effectLst/>
                <a:latin typeface="Lato" panose="020F0502020204030203" pitchFamily="34" charset="0"/>
              </a:rPr>
              <a:t> and </a:t>
            </a:r>
            <a:r>
              <a:rPr lang="en-US" b="1" i="0" dirty="0">
                <a:solidFill>
                  <a:srgbClr val="333333"/>
                </a:solidFill>
                <a:effectLst/>
                <a:latin typeface="Lato" panose="020F0502020204030203" pitchFamily="34" charset="0"/>
              </a:rPr>
              <a:t>3d volume rendering</a:t>
            </a:r>
            <a:r>
              <a:rPr lang="en-US" b="0" i="0" dirty="0">
                <a:solidFill>
                  <a:srgbClr val="333333"/>
                </a:solidFill>
                <a:effectLst/>
                <a:latin typeface="Lato" panose="020F0502020204030203" pitchFamily="34" charset="0"/>
              </a:rPr>
              <a:t>, allowing interactive exploration of big data. </a:t>
            </a:r>
            <a:r>
              <a:rPr lang="en-US" b="0" i="0" dirty="0" err="1">
                <a:solidFill>
                  <a:srgbClr val="333333"/>
                </a:solidFill>
                <a:effectLst/>
                <a:latin typeface="Lato" panose="020F0502020204030203" pitchFamily="34" charset="0"/>
              </a:rPr>
              <a:t>Vaex</a:t>
            </a:r>
            <a:r>
              <a:rPr lang="en-US" b="0" i="0" dirty="0">
                <a:solidFill>
                  <a:srgbClr val="333333"/>
                </a:solidFill>
                <a:effectLst/>
                <a:latin typeface="Lato" panose="020F0502020204030203" pitchFamily="34" charset="0"/>
              </a:rPr>
              <a:t> uses memory mapping, a zero memory copy policy, and lazy computations for best performance (no memory wasted). A 10 x speedup in loading data </a:t>
            </a:r>
          </a:p>
          <a:p>
            <a:br>
              <a:rPr lang="en-US" dirty="0"/>
            </a:b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21</a:t>
            </a:fld>
            <a:endParaRPr lang="ru-RU"/>
          </a:p>
        </p:txBody>
      </p:sp>
    </p:spTree>
    <p:extLst>
      <p:ext uri="{BB962C8B-B14F-4D97-AF65-F5344CB8AC3E}">
        <p14:creationId xmlns:p14="http://schemas.microsoft.com/office/powerpoint/2010/main" val="3944348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our hands dirty with some data manipulation and reconfiguration</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22</a:t>
            </a:fld>
            <a:endParaRPr lang="ru-RU"/>
          </a:p>
        </p:txBody>
      </p:sp>
    </p:spTree>
    <p:extLst>
      <p:ext uri="{BB962C8B-B14F-4D97-AF65-F5344CB8AC3E}">
        <p14:creationId xmlns:p14="http://schemas.microsoft.com/office/powerpoint/2010/main" val="6127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you are dealing with sparse data or looking for ways to filter some rows out, you may want to do that based on how many useful data points you have per row.. Use the </a:t>
            </a:r>
            <a:r>
              <a:rPr lang="en-US" dirty="0" err="1"/>
              <a:t>numpy</a:t>
            </a:r>
            <a:r>
              <a:rPr lang="en-US" dirty="0"/>
              <a:t> where condition as a binary mask. Most people don’t realize there is a where argument within </a:t>
            </a:r>
            <a:r>
              <a:rPr lang="en-US" dirty="0" err="1"/>
              <a:t>numpy</a:t>
            </a:r>
            <a:r>
              <a:rPr lang="en-US" dirty="0"/>
              <a:t> methods. If you want to identify which index in a row has the non zero elements, Imagine you’re looking at a daily or weekly purchase history. You want to identify what items sell more or when customers buy more, you can create an indices and values column in pandas and then aggregate based on it to find them as a list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23</a:t>
            </a:fld>
            <a:endParaRPr lang="ru-RU"/>
          </a:p>
        </p:txBody>
      </p:sp>
    </p:spTree>
    <p:extLst>
      <p:ext uri="{BB962C8B-B14F-4D97-AF65-F5344CB8AC3E}">
        <p14:creationId xmlns:p14="http://schemas.microsoft.com/office/powerpoint/2010/main" val="1613867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DF3"/>
                </a:solidFill>
                <a:effectLst/>
                <a:latin typeface="-apple-system"/>
              </a:rPr>
              <a:t>Using the </a:t>
            </a:r>
            <a:r>
              <a:rPr lang="en-US" b="0" i="0" dirty="0" err="1">
                <a:solidFill>
                  <a:srgbClr val="E6EDF3"/>
                </a:solidFill>
                <a:effectLst/>
                <a:latin typeface="-apple-system"/>
              </a:rPr>
              <a:t>inplace</a:t>
            </a:r>
            <a:r>
              <a:rPr lang="en-US" b="0" i="0" dirty="0">
                <a:solidFill>
                  <a:srgbClr val="E6EDF3"/>
                </a:solidFill>
                <a:effectLst/>
                <a:latin typeface="-apple-system"/>
              </a:rPr>
              <a:t>=True keyword in a pandas method changes the default </a:t>
            </a:r>
            <a:r>
              <a:rPr lang="en-US" b="0" i="0" dirty="0" err="1">
                <a:solidFill>
                  <a:srgbClr val="E6EDF3"/>
                </a:solidFill>
                <a:effectLst/>
                <a:latin typeface="-apple-system"/>
              </a:rPr>
              <a:t>behaviour</a:t>
            </a:r>
            <a:r>
              <a:rPr lang="en-US" b="0" i="0" dirty="0">
                <a:solidFill>
                  <a:srgbClr val="E6EDF3"/>
                </a:solidFill>
                <a:effectLst/>
                <a:latin typeface="-apple-system"/>
              </a:rPr>
              <a:t> such that the operation on the </a:t>
            </a:r>
            <a:r>
              <a:rPr lang="en-US" b="0" i="0" dirty="0" err="1">
                <a:solidFill>
                  <a:srgbClr val="E6EDF3"/>
                </a:solidFill>
                <a:effectLst/>
                <a:latin typeface="-apple-system"/>
              </a:rPr>
              <a:t>dataframe</a:t>
            </a:r>
            <a:r>
              <a:rPr lang="en-US" b="0" i="0" dirty="0">
                <a:solidFill>
                  <a:srgbClr val="E6EDF3"/>
                </a:solidFill>
                <a:effectLst/>
                <a:latin typeface="-apple-system"/>
              </a:rPr>
              <a:t> doesn’t return anything, it instead ‘modifies the underlying data’. It mutates the actual object which you apply it to. This means that any other objects referencing this </a:t>
            </a:r>
            <a:r>
              <a:rPr lang="en-US" b="0" i="0" dirty="0" err="1">
                <a:solidFill>
                  <a:srgbClr val="E6EDF3"/>
                </a:solidFill>
                <a:effectLst/>
                <a:latin typeface="-apple-system"/>
              </a:rPr>
              <a:t>dataframe</a:t>
            </a:r>
            <a:r>
              <a:rPr lang="en-US" b="0" i="0" dirty="0">
                <a:solidFill>
                  <a:srgbClr val="E6EDF3"/>
                </a:solidFill>
                <a:effectLst/>
                <a:latin typeface="-apple-system"/>
              </a:rPr>
              <a:t> (such as slices) will now see the modified version of the data — not the original.</a:t>
            </a:r>
          </a:p>
          <a:p>
            <a:pPr algn="l"/>
            <a:r>
              <a:rPr lang="en-US" b="0" i="0" dirty="0">
                <a:solidFill>
                  <a:srgbClr val="E6EDF3"/>
                </a:solidFill>
                <a:effectLst/>
                <a:latin typeface="-apple-system"/>
              </a:rPr>
              <a:t>Imagine having an ice-cream, it’s frozen, but then you want to melt it. If you use </a:t>
            </a:r>
            <a:r>
              <a:rPr lang="en-US" b="0" i="0" dirty="0" err="1">
                <a:solidFill>
                  <a:srgbClr val="E6EDF3"/>
                </a:solidFill>
                <a:effectLst/>
                <a:latin typeface="-apple-system"/>
              </a:rPr>
              <a:t>inplace</a:t>
            </a:r>
            <a:r>
              <a:rPr lang="en-US" b="0" i="0" dirty="0">
                <a:solidFill>
                  <a:srgbClr val="E6EDF3"/>
                </a:solidFill>
                <a:effectLst/>
                <a:latin typeface="-apple-system"/>
              </a:rPr>
              <a:t>=True you change the state of the object. You can’t get your </a:t>
            </a:r>
            <a:r>
              <a:rPr lang="en-US" b="0" i="0" dirty="0" err="1">
                <a:solidFill>
                  <a:srgbClr val="E6EDF3"/>
                </a:solidFill>
                <a:effectLst/>
                <a:latin typeface="-apple-system"/>
              </a:rPr>
              <a:t>unmelted</a:t>
            </a:r>
            <a:r>
              <a:rPr lang="en-US" b="0" i="0" dirty="0">
                <a:solidFill>
                  <a:srgbClr val="E6EDF3"/>
                </a:solidFill>
                <a:effectLst/>
                <a:latin typeface="-apple-system"/>
              </a:rPr>
              <a:t> ice-cream back.</a:t>
            </a:r>
          </a:p>
          <a:p>
            <a:pPr algn="l"/>
            <a:r>
              <a:rPr lang="en-US" b="0" i="0" dirty="0">
                <a:solidFill>
                  <a:srgbClr val="E6EDF3"/>
                </a:solidFill>
                <a:effectLst/>
                <a:latin typeface="-apple-system"/>
              </a:rPr>
              <a:t>Alternatively, when using </a:t>
            </a:r>
            <a:r>
              <a:rPr lang="en-US" b="0" i="0" dirty="0" err="1">
                <a:solidFill>
                  <a:srgbClr val="E6EDF3"/>
                </a:solidFill>
                <a:effectLst/>
                <a:latin typeface="-apple-system"/>
              </a:rPr>
              <a:t>inplace</a:t>
            </a:r>
            <a:r>
              <a:rPr lang="en-US" b="0" i="0" dirty="0">
                <a:solidFill>
                  <a:srgbClr val="E6EDF3"/>
                </a:solidFill>
                <a:effectLst/>
                <a:latin typeface="-apple-system"/>
              </a:rPr>
              <a:t>=False (which is the default </a:t>
            </a:r>
            <a:r>
              <a:rPr lang="en-US" b="0" i="0" dirty="0" err="1">
                <a:solidFill>
                  <a:srgbClr val="E6EDF3"/>
                </a:solidFill>
                <a:effectLst/>
                <a:latin typeface="-apple-system"/>
              </a:rPr>
              <a:t>behaviour</a:t>
            </a:r>
            <a:r>
              <a:rPr lang="en-US" b="0" i="0" dirty="0">
                <a:solidFill>
                  <a:srgbClr val="E6EDF3"/>
                </a:solidFill>
                <a:effectLst/>
                <a:latin typeface="-apple-system"/>
              </a:rPr>
              <a:t>) the </a:t>
            </a:r>
            <a:r>
              <a:rPr lang="en-US" b="0" i="0" dirty="0" err="1">
                <a:solidFill>
                  <a:srgbClr val="E6EDF3"/>
                </a:solidFill>
                <a:effectLst/>
                <a:latin typeface="-apple-system"/>
              </a:rPr>
              <a:t>dataframe</a:t>
            </a:r>
            <a:r>
              <a:rPr lang="en-US" b="0" i="0" dirty="0">
                <a:solidFill>
                  <a:srgbClr val="E6EDF3"/>
                </a:solidFill>
                <a:effectLst/>
                <a:latin typeface="-apple-system"/>
              </a:rPr>
              <a:t> operation returns a copy of the </a:t>
            </a:r>
            <a:r>
              <a:rPr lang="en-US" b="0" i="0" dirty="0" err="1">
                <a:solidFill>
                  <a:srgbClr val="E6EDF3"/>
                </a:solidFill>
                <a:effectLst/>
                <a:latin typeface="-apple-system"/>
              </a:rPr>
              <a:t>dataframe</a:t>
            </a:r>
            <a:r>
              <a:rPr lang="en-US" b="0" i="0" dirty="0">
                <a:solidFill>
                  <a:srgbClr val="E6EDF3"/>
                </a:solidFill>
                <a:effectLst/>
                <a:latin typeface="-apple-system"/>
              </a:rPr>
              <a:t>, leaving the original data intact.</a:t>
            </a:r>
          </a:p>
          <a:p>
            <a:pPr algn="l">
              <a:buFont typeface="Arial" panose="020B0604020202020204" pitchFamily="34" charset="0"/>
              <a:buChar char="•"/>
            </a:pPr>
            <a:r>
              <a:rPr lang="en-US" b="0" i="0" dirty="0" err="1">
                <a:solidFill>
                  <a:srgbClr val="E6EDF3"/>
                </a:solidFill>
                <a:effectLst/>
                <a:latin typeface="-apple-system"/>
              </a:rPr>
              <a:t>inplace</a:t>
            </a:r>
            <a:r>
              <a:rPr lang="en-US" b="0" i="0" dirty="0">
                <a:solidFill>
                  <a:srgbClr val="E6EDF3"/>
                </a:solidFill>
                <a:effectLst/>
                <a:latin typeface="-apple-system"/>
              </a:rPr>
              <a:t>=True prevents the use of chaining because nothing is returned from the methods. If you forget to add the </a:t>
            </a:r>
            <a:r>
              <a:rPr lang="en-US" b="0" i="0" dirty="0" err="1">
                <a:solidFill>
                  <a:srgbClr val="E6EDF3"/>
                </a:solidFill>
                <a:effectLst/>
                <a:latin typeface="-apple-system"/>
              </a:rPr>
              <a:t>inplace</a:t>
            </a:r>
            <a:r>
              <a:rPr lang="en-US" b="0" i="0" dirty="0">
                <a:solidFill>
                  <a:srgbClr val="E6EDF3"/>
                </a:solidFill>
                <a:effectLst/>
                <a:latin typeface="-apple-system"/>
              </a:rPr>
              <a:t>=True to one of your lines (I did this when writing one of the examples), you might miss an operation on your </a:t>
            </a:r>
            <a:r>
              <a:rPr lang="en-US" b="0" i="0" dirty="0" err="1">
                <a:solidFill>
                  <a:srgbClr val="E6EDF3"/>
                </a:solidFill>
                <a:effectLst/>
                <a:latin typeface="-apple-system"/>
              </a:rPr>
              <a:t>dataframe</a:t>
            </a:r>
            <a:r>
              <a:rPr lang="en-US" b="0" i="0" dirty="0">
                <a:solidFill>
                  <a:srgbClr val="E6EDF3"/>
                </a:solidFill>
                <a:effectLst/>
                <a:latin typeface="-apple-system"/>
              </a:rPr>
              <a:t> and it can be hard to spot, because you’ll have a random line just not doing anything useful.</a:t>
            </a:r>
          </a:p>
          <a:p>
            <a:pPr algn="l">
              <a:buFont typeface="Arial" panose="020B0604020202020204" pitchFamily="34" charset="0"/>
              <a:buChar char="•"/>
            </a:pPr>
            <a:r>
              <a:rPr lang="en-US" b="0" i="0" dirty="0">
                <a:solidFill>
                  <a:srgbClr val="E6EDF3"/>
                </a:solidFill>
                <a:effectLst/>
                <a:latin typeface="-apple-system"/>
              </a:rPr>
              <a:t>If you use </a:t>
            </a:r>
            <a:r>
              <a:rPr lang="en-US" b="0" i="0" dirty="0" err="1">
                <a:solidFill>
                  <a:srgbClr val="E6EDF3"/>
                </a:solidFill>
                <a:effectLst/>
                <a:latin typeface="-apple-system"/>
              </a:rPr>
              <a:t>Jupyter</a:t>
            </a:r>
            <a:r>
              <a:rPr lang="en-US" b="0" i="0" dirty="0">
                <a:solidFill>
                  <a:srgbClr val="E6EDF3"/>
                </a:solidFill>
                <a:effectLst/>
                <a:latin typeface="-apple-system"/>
              </a:rPr>
              <a:t> notebooks, it will make it even harder to manage the state of different objects — if a function that mutates your </a:t>
            </a:r>
            <a:r>
              <a:rPr lang="en-US" b="0" i="0" dirty="0" err="1">
                <a:solidFill>
                  <a:srgbClr val="E6EDF3"/>
                </a:solidFill>
                <a:effectLst/>
                <a:latin typeface="-apple-system"/>
              </a:rPr>
              <a:t>dataframe</a:t>
            </a:r>
            <a:r>
              <a:rPr lang="en-US" b="0" i="0" dirty="0">
                <a:solidFill>
                  <a:srgbClr val="E6EDF3"/>
                </a:solidFill>
                <a:effectLst/>
                <a:latin typeface="-apple-system"/>
              </a:rPr>
              <a:t> ends up erroring half way through the function (also happened to me when writing an example), you will end up with a half mutated </a:t>
            </a:r>
            <a:r>
              <a:rPr lang="en-US" b="0" i="0" dirty="0" err="1">
                <a:solidFill>
                  <a:srgbClr val="E6EDF3"/>
                </a:solidFill>
                <a:effectLst/>
                <a:latin typeface="-apple-system"/>
              </a:rPr>
              <a:t>dataframe</a:t>
            </a:r>
            <a:r>
              <a:rPr lang="en-US" b="0" i="0" dirty="0">
                <a:solidFill>
                  <a:srgbClr val="E6EDF3"/>
                </a:solidFill>
                <a:effectLst/>
                <a:latin typeface="-apple-system"/>
              </a:rPr>
              <a:t>.</a:t>
            </a:r>
          </a:p>
          <a:p>
            <a:pPr algn="l"/>
            <a:endParaRPr lang="en-US" b="0" i="0" dirty="0">
              <a:solidFill>
                <a:srgbClr val="E6EDF3"/>
              </a:solidFill>
              <a:effectLst/>
              <a:latin typeface="-apple-system"/>
            </a:endParaRPr>
          </a:p>
          <a:p>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24</a:t>
            </a:fld>
            <a:endParaRPr lang="ru-RU"/>
          </a:p>
        </p:txBody>
      </p:sp>
    </p:spTree>
    <p:extLst>
      <p:ext uri="{BB962C8B-B14F-4D97-AF65-F5344CB8AC3E}">
        <p14:creationId xmlns:p14="http://schemas.microsoft.com/office/powerpoint/2010/main" val="3273716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DF3"/>
                </a:solidFill>
                <a:effectLst/>
                <a:latin typeface="-apple-system"/>
              </a:rPr>
              <a:t> Instead of using apply function on multiple columns in a row using lambda, pull them out as </a:t>
            </a:r>
            <a:r>
              <a:rPr lang="en-US" b="0" i="0" dirty="0" err="1">
                <a:solidFill>
                  <a:srgbClr val="E6EDF3"/>
                </a:solidFill>
                <a:effectLst/>
                <a:latin typeface="-apple-system"/>
              </a:rPr>
              <a:t>df.values</a:t>
            </a:r>
            <a:r>
              <a:rPr lang="en-US" b="0" i="0" dirty="0">
                <a:solidFill>
                  <a:srgbClr val="E6EDF3"/>
                </a:solidFill>
                <a:effectLst/>
                <a:latin typeface="-apple-system"/>
              </a:rPr>
              <a:t> and create a new column by sending these arrays of the features as argument to a function. Whenever you find yourself itching to use some looping function like apply, </a:t>
            </a:r>
            <a:r>
              <a:rPr lang="en-US" b="0" i="0" dirty="0" err="1">
                <a:solidFill>
                  <a:srgbClr val="E6EDF3"/>
                </a:solidFill>
                <a:effectLst/>
                <a:latin typeface="-apple-system"/>
              </a:rPr>
              <a:t>applymap</a:t>
            </a:r>
            <a:r>
              <a:rPr lang="en-US" b="0" i="0" dirty="0">
                <a:solidFill>
                  <a:srgbClr val="E6EDF3"/>
                </a:solidFill>
                <a:effectLst/>
                <a:latin typeface="-apple-system"/>
              </a:rPr>
              <a:t>, or </a:t>
            </a:r>
            <a:r>
              <a:rPr lang="en-US" b="0" i="0" dirty="0" err="1">
                <a:solidFill>
                  <a:srgbClr val="E6EDF3"/>
                </a:solidFill>
                <a:effectLst/>
                <a:latin typeface="-apple-system"/>
              </a:rPr>
              <a:t>itertuples</a:t>
            </a:r>
            <a:r>
              <a:rPr lang="en-US" b="0" i="0" dirty="0">
                <a:solidFill>
                  <a:srgbClr val="E6EDF3"/>
                </a:solidFill>
                <a:effectLst/>
                <a:latin typeface="-apple-system"/>
              </a:rPr>
              <a:t> - stop. Use vectorization instead. Pandas has a large collection of vectorized functions</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25</a:t>
            </a:fld>
            <a:endParaRPr lang="ru-RU"/>
          </a:p>
        </p:txBody>
      </p:sp>
    </p:spTree>
    <p:extLst>
      <p:ext uri="{BB962C8B-B14F-4D97-AF65-F5344CB8AC3E}">
        <p14:creationId xmlns:p14="http://schemas.microsoft.com/office/powerpoint/2010/main" val="222268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variant to merging, where you have a bit more customizability. It’s helpful when you are working with ordered data like a time series and have to merge multiple data sources but get them in order and also fill in any missing values .Since it’s hard to cover with an example, I would suggest going through the pandas documentation for this trick and the next one which is</a:t>
            </a:r>
          </a:p>
        </p:txBody>
      </p:sp>
      <p:sp>
        <p:nvSpPr>
          <p:cNvPr id="4" name="Slide Number Placeholder 3"/>
          <p:cNvSpPr>
            <a:spLocks noGrp="1"/>
          </p:cNvSpPr>
          <p:nvPr>
            <p:ph type="sldNum" sz="quarter" idx="5"/>
          </p:nvPr>
        </p:nvSpPr>
        <p:spPr/>
        <p:txBody>
          <a:bodyPr/>
          <a:lstStyle/>
          <a:p>
            <a:fld id="{CD28FFE5-6658-4B23-B9F0-F6245F78494B}" type="slidenum">
              <a:rPr lang="ru-RU" smtClean="0"/>
              <a:t>26</a:t>
            </a:fld>
            <a:endParaRPr lang="ru-RU"/>
          </a:p>
        </p:txBody>
      </p:sp>
    </p:spTree>
    <p:extLst>
      <p:ext uri="{BB962C8B-B14F-4D97-AF65-F5344CB8AC3E}">
        <p14:creationId xmlns:p14="http://schemas.microsoft.com/office/powerpoint/2010/main" val="4187727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Calibri" panose="020F0502020204030204" pitchFamily="34" charset="0"/>
                <a:cs typeface="Calibri" panose="020F0502020204030204" pitchFamily="34" charset="0"/>
              </a:rPr>
              <a:t>This is like a left-join, except. </a:t>
            </a:r>
            <a:r>
              <a:rPr lang="en-IN" b="0" i="0" dirty="0">
                <a:solidFill>
                  <a:srgbClr val="CECECE"/>
                </a:solidFill>
                <a:effectLst/>
                <a:latin typeface="-apple-system"/>
              </a:rPr>
              <a:t>For each row in the left </a:t>
            </a:r>
            <a:r>
              <a:rPr lang="en-IN" b="0" i="0" dirty="0" err="1">
                <a:solidFill>
                  <a:srgbClr val="CECECE"/>
                </a:solidFill>
                <a:effectLst/>
                <a:latin typeface="-apple-system"/>
              </a:rPr>
              <a:t>DataFrame</a:t>
            </a:r>
            <a:r>
              <a:rPr lang="en-IN" b="0" i="0" dirty="0">
                <a:solidFill>
                  <a:srgbClr val="CECECE"/>
                </a:solidFill>
                <a:effectLst/>
                <a:latin typeface="-apple-system"/>
              </a:rPr>
              <a:t>:</a:t>
            </a:r>
          </a:p>
          <a:p>
            <a:pPr>
              <a:buFont typeface="Arial" panose="020B0604020202020204" pitchFamily="34" charset="0"/>
              <a:buChar char="•"/>
            </a:pPr>
            <a:r>
              <a:rPr lang="en-IN" dirty="0">
                <a:effectLst/>
              </a:rPr>
              <a:t>A “backward” search selects the last row in the right </a:t>
            </a:r>
            <a:r>
              <a:rPr lang="en-IN" dirty="0" err="1">
                <a:effectLst/>
              </a:rPr>
              <a:t>DataFrame</a:t>
            </a:r>
            <a:r>
              <a:rPr lang="en-IN" dirty="0">
                <a:effectLst/>
              </a:rPr>
              <a:t> whose ‘on’ key is less than or equal to the left’s key.</a:t>
            </a:r>
          </a:p>
          <a:p>
            <a:pPr>
              <a:buFont typeface="Arial" panose="020B0604020202020204" pitchFamily="34" charset="0"/>
              <a:buChar char="•"/>
            </a:pPr>
            <a:r>
              <a:rPr lang="en-IN" dirty="0">
                <a:effectLst/>
              </a:rPr>
              <a:t>A “forward” search selects the first row in the right </a:t>
            </a:r>
            <a:r>
              <a:rPr lang="en-IN" dirty="0" err="1">
                <a:effectLst/>
              </a:rPr>
              <a:t>DataFrame</a:t>
            </a:r>
            <a:r>
              <a:rPr lang="en-IN" dirty="0">
                <a:effectLst/>
              </a:rPr>
              <a:t> whose ‘on’ key is greater than or equal to the left’s key.</a:t>
            </a:r>
          </a:p>
          <a:p>
            <a:pPr>
              <a:buFont typeface="Arial" panose="020B0604020202020204" pitchFamily="34" charset="0"/>
              <a:buChar char="•"/>
            </a:pPr>
            <a:r>
              <a:rPr lang="en-IN" dirty="0">
                <a:effectLst/>
              </a:rPr>
              <a:t>A “nearest” search selects the row in the right </a:t>
            </a:r>
            <a:r>
              <a:rPr lang="en-IN" dirty="0" err="1">
                <a:effectLst/>
              </a:rPr>
              <a:t>DataFrame</a:t>
            </a:r>
            <a:r>
              <a:rPr lang="en-IN" dirty="0">
                <a:effectLst/>
              </a:rPr>
              <a:t> whose ‘on’ key is closest in absolute distance to the left’s key.</a:t>
            </a:r>
          </a:p>
          <a:p>
            <a:pPr algn="l"/>
            <a:r>
              <a:rPr lang="en-IN" b="0" i="0" dirty="0">
                <a:solidFill>
                  <a:srgbClr val="CECECE"/>
                </a:solidFill>
                <a:effectLst/>
                <a:latin typeface="-apple-system"/>
              </a:rPr>
              <a:t>Optionally match on equivalent keys with ‘by’ before searching with ‘on’.</a:t>
            </a:r>
          </a:p>
          <a:p>
            <a:endParaRPr lang="en-US" dirty="0"/>
          </a:p>
        </p:txBody>
      </p:sp>
      <p:sp>
        <p:nvSpPr>
          <p:cNvPr id="4" name="Slide Number Placeholder 3"/>
          <p:cNvSpPr>
            <a:spLocks noGrp="1"/>
          </p:cNvSpPr>
          <p:nvPr>
            <p:ph type="sldNum" sz="quarter" idx="5"/>
          </p:nvPr>
        </p:nvSpPr>
        <p:spPr/>
        <p:txBody>
          <a:bodyPr/>
          <a:lstStyle/>
          <a:p>
            <a:fld id="{CD28FFE5-6658-4B23-B9F0-F6245F78494B}" type="slidenum">
              <a:rPr lang="ru-RU" smtClean="0"/>
              <a:t>27</a:t>
            </a:fld>
            <a:endParaRPr lang="ru-RU"/>
          </a:p>
        </p:txBody>
      </p:sp>
    </p:spTree>
    <p:extLst>
      <p:ext uri="{BB962C8B-B14F-4D97-AF65-F5344CB8AC3E}">
        <p14:creationId xmlns:p14="http://schemas.microsoft.com/office/powerpoint/2010/main" val="2193084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Explode is a way to expand certain columns that might be lists. Each element becomes one row with the rest of the values replicated.  In melt, you can fuse multiple columns to become one column and keep track of the class as a variable column whose value points to the previous feature value.</a:t>
            </a:r>
          </a:p>
        </p:txBody>
      </p:sp>
      <p:sp>
        <p:nvSpPr>
          <p:cNvPr id="4" name="Slide Number Placeholder 3"/>
          <p:cNvSpPr>
            <a:spLocks noGrp="1"/>
          </p:cNvSpPr>
          <p:nvPr>
            <p:ph type="sldNum" sz="quarter" idx="5"/>
          </p:nvPr>
        </p:nvSpPr>
        <p:spPr/>
        <p:txBody>
          <a:bodyPr/>
          <a:lstStyle/>
          <a:p>
            <a:fld id="{CD28FFE5-6658-4B23-B9F0-F6245F78494B}" type="slidenum">
              <a:rPr lang="ru-RU" smtClean="0"/>
              <a:t>28</a:t>
            </a:fld>
            <a:endParaRPr lang="ru-RU"/>
          </a:p>
        </p:txBody>
      </p:sp>
    </p:spTree>
    <p:extLst>
      <p:ext uri="{BB962C8B-B14F-4D97-AF65-F5344CB8AC3E}">
        <p14:creationId xmlns:p14="http://schemas.microsoft.com/office/powerpoint/2010/main" val="3610244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You may have used </a:t>
            </a:r>
            <a:r>
              <a:rPr lang="en-US" b="0" i="0" dirty="0" err="1">
                <a:solidFill>
                  <a:srgbClr val="E6EDF3"/>
                </a:solidFill>
                <a:effectLst/>
                <a:latin typeface="-apple-system"/>
              </a:rPr>
              <a:t>np.zeroes_like</a:t>
            </a:r>
            <a:r>
              <a:rPr lang="en-US" b="0" i="0" dirty="0">
                <a:solidFill>
                  <a:srgbClr val="E6EDF3"/>
                </a:solidFill>
                <a:effectLst/>
                <a:latin typeface="-apple-system"/>
              </a:rPr>
              <a:t> or </a:t>
            </a:r>
            <a:r>
              <a:rPr lang="en-US" b="0" i="0" dirty="0" err="1">
                <a:solidFill>
                  <a:srgbClr val="E6EDF3"/>
                </a:solidFill>
                <a:effectLst/>
                <a:latin typeface="-apple-system"/>
              </a:rPr>
              <a:t>np.ones_like</a:t>
            </a:r>
            <a:r>
              <a:rPr lang="en-US" b="0" i="0" dirty="0">
                <a:solidFill>
                  <a:srgbClr val="E6EDF3"/>
                </a:solidFill>
                <a:effectLst/>
                <a:latin typeface="-apple-system"/>
              </a:rPr>
              <a:t>. </a:t>
            </a:r>
            <a:r>
              <a:rPr lang="en-US" b="0" i="0" dirty="0" err="1">
                <a:solidFill>
                  <a:srgbClr val="E6EDF3"/>
                </a:solidFill>
                <a:effectLst/>
                <a:latin typeface="-apple-system"/>
              </a:rPr>
              <a:t>np.full_like</a:t>
            </a:r>
            <a:r>
              <a:rPr lang="en-US" b="0" i="0" dirty="0">
                <a:solidFill>
                  <a:srgbClr val="E6EDF3"/>
                </a:solidFill>
                <a:effectLst/>
                <a:latin typeface="-apple-system"/>
              </a:rPr>
              <a:t> takes in a matrix and a fill value and creates the whole matrix.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You might use </a:t>
            </a:r>
            <a:r>
              <a:rPr lang="en-US" b="0" i="0" dirty="0" err="1">
                <a:solidFill>
                  <a:srgbClr val="E6EDF3"/>
                </a:solidFill>
                <a:effectLst/>
                <a:latin typeface="-apple-system"/>
              </a:rPr>
              <a:t>np.arrange</a:t>
            </a:r>
            <a:r>
              <a:rPr lang="en-US" b="0" i="0" dirty="0">
                <a:solidFill>
                  <a:srgbClr val="E6EDF3"/>
                </a:solidFill>
                <a:effectLst/>
                <a:latin typeface="-apple-system"/>
              </a:rPr>
              <a:t> to get an array of numbers but </a:t>
            </a:r>
            <a:r>
              <a:rPr lang="en-US" b="0" i="0" dirty="0" err="1">
                <a:solidFill>
                  <a:srgbClr val="E6EDF3"/>
                </a:solidFill>
                <a:effectLst/>
                <a:latin typeface="-apple-system"/>
              </a:rPr>
              <a:t>np.</a:t>
            </a:r>
            <a:r>
              <a:rPr lang="en-US" dirty="0" err="1"/>
              <a:t>linspace</a:t>
            </a:r>
            <a:r>
              <a:rPr lang="en-US" b="0" i="0" dirty="0">
                <a:solidFill>
                  <a:srgbClr val="E6EDF3"/>
                </a:solidFill>
                <a:effectLst/>
                <a:latin typeface="-apple-system"/>
              </a:rPr>
              <a:t> can create a custom number of linearly spaced data points within an interval. </a:t>
            </a:r>
            <a:r>
              <a:rPr lang="en-US" b="0" i="0" dirty="0" err="1">
                <a:solidFill>
                  <a:srgbClr val="E6EDF3"/>
                </a:solidFill>
                <a:effectLst/>
                <a:latin typeface="-apple-system"/>
              </a:rPr>
              <a:t>logspace</a:t>
            </a:r>
            <a:r>
              <a:rPr lang="en-US" b="0" i="0" dirty="0">
                <a:solidFill>
                  <a:srgbClr val="E6EDF3"/>
                </a:solidFill>
                <a:effectLst/>
                <a:latin typeface="-apple-system"/>
              </a:rPr>
              <a:t> can generate a custom number of points evenly spaced on a logarithmic scale.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Given 2 arrays you can create every possible coordinate pair from a given X and Y arrays using </a:t>
            </a:r>
            <a:r>
              <a:rPr lang="en-US" b="0" i="0" dirty="0" err="1">
                <a:solidFill>
                  <a:srgbClr val="E6EDF3"/>
                </a:solidFill>
                <a:effectLst/>
                <a:latin typeface="-apple-system"/>
              </a:rPr>
              <a:t>meshgrid</a:t>
            </a:r>
            <a:r>
              <a:rPr lang="en-US" b="0" i="0" dirty="0">
                <a:solidFill>
                  <a:srgbClr val="E6EDF3"/>
                </a:solidFill>
                <a:effectLst/>
                <a:latin typeface="-apple-system"/>
              </a:rPr>
              <a:t> . is usually used for more complex tasks that would take forever if done with loops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t>
            </a:r>
            <a:r>
              <a:rPr lang="en-US" dirty="0" err="1"/>
              <a:t>np.triu</a:t>
            </a:r>
            <a:r>
              <a:rPr lang="en-US" b="0" i="0" dirty="0">
                <a:solidFill>
                  <a:srgbClr val="E6EDF3"/>
                </a:solidFill>
                <a:effectLst/>
                <a:latin typeface="-apple-system"/>
              </a:rPr>
              <a:t> and </a:t>
            </a:r>
            <a:r>
              <a:rPr lang="en-US" dirty="0" err="1"/>
              <a:t>np.tril</a:t>
            </a:r>
            <a:r>
              <a:rPr lang="en-US" b="0" i="0" dirty="0">
                <a:solidFill>
                  <a:srgbClr val="E6EDF3"/>
                </a:solidFill>
                <a:effectLst/>
                <a:latin typeface="-apple-system"/>
              </a:rPr>
              <a:t> are upper and lower and return zeros above or below a certain diagonal of a matrix . create a </a:t>
            </a:r>
            <a:r>
              <a:rPr lang="en-US" b="0" i="0" dirty="0" err="1">
                <a:solidFill>
                  <a:srgbClr val="E6EDF3"/>
                </a:solidFill>
                <a:effectLst/>
                <a:latin typeface="-apple-system"/>
              </a:rPr>
              <a:t>boolean</a:t>
            </a:r>
            <a:r>
              <a:rPr lang="en-US" b="0" i="0" dirty="0">
                <a:solidFill>
                  <a:srgbClr val="E6EDF3"/>
                </a:solidFill>
                <a:effectLst/>
                <a:latin typeface="-apple-system"/>
              </a:rPr>
              <a:t> mask with True values above the main diagonal when plotting a correlation heatmap.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a:t>
            </a:r>
            <a:r>
              <a:rPr lang="en-US" dirty="0" err="1"/>
              <a:t>np.vstack</a:t>
            </a:r>
            <a:r>
              <a:rPr lang="en-US" b="0" i="0" dirty="0">
                <a:solidFill>
                  <a:srgbClr val="E6EDF3"/>
                </a:solidFill>
                <a:effectLst/>
                <a:latin typeface="-apple-system"/>
              </a:rPr>
              <a:t> and </a:t>
            </a:r>
            <a:r>
              <a:rPr lang="en-US" dirty="0" err="1"/>
              <a:t>np.hstack</a:t>
            </a:r>
            <a:r>
              <a:rPr lang="en-US" b="0" i="0" dirty="0">
                <a:solidFill>
                  <a:srgbClr val="E6EDF3"/>
                </a:solidFill>
                <a:effectLst/>
                <a:latin typeface="-apple-system"/>
              </a:rPr>
              <a:t> are useful when you want to combine arrays into a single matrix for example, ensemble of model predictions. Remember to do </a:t>
            </a:r>
            <a:r>
              <a:rPr lang="en-US" dirty="0"/>
              <a:t>.reshape(-1, 1)</a:t>
            </a:r>
            <a:r>
              <a:rPr lang="en-US" b="0" i="0" dirty="0">
                <a:solidFill>
                  <a:srgbClr val="E6EDF3"/>
                </a:solidFill>
                <a:effectLst/>
                <a:latin typeface="-apple-system"/>
              </a:rPr>
              <a:t> to each array because stacking needs them to be 2D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a:t>
            </a:r>
            <a:r>
              <a:rPr lang="en-US" dirty="0" err="1"/>
              <a:t>np.r</a:t>
            </a:r>
            <a:r>
              <a:rPr lang="en-US" dirty="0"/>
              <a:t>_</a:t>
            </a:r>
            <a:r>
              <a:rPr lang="en-US" b="0" i="0" dirty="0">
                <a:solidFill>
                  <a:srgbClr val="E6EDF3"/>
                </a:solidFill>
                <a:effectLst/>
                <a:latin typeface="-apple-system"/>
              </a:rPr>
              <a:t> and </a:t>
            </a:r>
            <a:r>
              <a:rPr lang="en-US" dirty="0" err="1"/>
              <a:t>np.c</a:t>
            </a:r>
            <a:r>
              <a:rPr lang="en-US" dirty="0"/>
              <a:t>_</a:t>
            </a:r>
            <a:r>
              <a:rPr lang="en-US" b="0" i="0" dirty="0">
                <a:solidFill>
                  <a:srgbClr val="E6EDF3"/>
                </a:solidFill>
                <a:effectLst/>
                <a:latin typeface="-apple-system"/>
              </a:rPr>
              <a:t> operators (not functions!) allow stacking arrays as rows and columns, respectively.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Takes arrays and crush them into 1D using </a:t>
            </a:r>
            <a:r>
              <a:rPr lang="en-US" dirty="0" err="1"/>
              <a:t>np.ravel</a:t>
            </a:r>
            <a:r>
              <a:rPr lang="en-US" b="0" i="0" dirty="0">
                <a:solidFill>
                  <a:srgbClr val="E6EDF3"/>
                </a:solidFill>
                <a:effectLst/>
                <a:latin typeface="-apple-system"/>
              </a:rPr>
              <a:t> or </a:t>
            </a:r>
            <a:r>
              <a:rPr lang="en-US" dirty="0" err="1"/>
              <a:t>np.flatten</a:t>
            </a:r>
            <a:r>
              <a:rPr lang="en-US" b="0" i="0" dirty="0">
                <a:solidFill>
                  <a:srgbClr val="E6EDF3"/>
                </a:solidFill>
                <a:effectLst/>
                <a:latin typeface="-apple-system"/>
              </a:rPr>
              <a:t> . flatten always returns a 1D copy while ravel tries to produce a 1D view of the original array.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Use </a:t>
            </a:r>
            <a:r>
              <a:rPr lang="en-US" b="0" i="0" dirty="0" err="1">
                <a:solidFill>
                  <a:srgbClr val="E6EDF3"/>
                </a:solidFill>
                <a:effectLst/>
                <a:latin typeface="-apple-system"/>
              </a:rPr>
              <a:t>np.allclose</a:t>
            </a:r>
            <a:r>
              <a:rPr lang="en-US" b="0" i="0" dirty="0">
                <a:solidFill>
                  <a:srgbClr val="E6EDF3"/>
                </a:solidFill>
                <a:effectLst/>
                <a:latin typeface="-apple-system"/>
              </a:rPr>
              <a:t> which returns True if all elements of an array are close to each other, given some tolerance.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6EDF3"/>
                </a:solidFill>
                <a:effectLst/>
                <a:latin typeface="-apple-system"/>
              </a:rPr>
              <a:t> </a:t>
            </a:r>
            <a:r>
              <a:rPr lang="en-US" b="0" i="0" dirty="0" err="1">
                <a:solidFill>
                  <a:srgbClr val="E6EDF3"/>
                </a:solidFill>
                <a:effectLst/>
                <a:latin typeface="-apple-system"/>
              </a:rPr>
              <a:t>np.polyfit</a:t>
            </a:r>
            <a:r>
              <a:rPr lang="en-US" b="0" i="0" dirty="0">
                <a:solidFill>
                  <a:srgbClr val="E6EDF3"/>
                </a:solidFill>
                <a:effectLst/>
                <a:latin typeface="-apple-system"/>
              </a:rPr>
              <a:t> can take two vectors, apply linear regression on them and return a slope and an intercept. You just have to specify the degree with deg, because this function can be used to approximate the roots of any degree polynomial.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err="1">
                <a:solidFill>
                  <a:srgbClr val="E6EDF3"/>
                </a:solidFill>
                <a:effectLst/>
                <a:latin typeface="-apple-system"/>
              </a:rPr>
              <a:t>np.array_split</a:t>
            </a:r>
            <a:r>
              <a:rPr lang="en-US" b="0" i="0" dirty="0">
                <a:solidFill>
                  <a:srgbClr val="E6EDF3"/>
                </a:solidFill>
                <a:effectLst/>
                <a:latin typeface="-apple-system"/>
              </a:rPr>
              <a:t> used to chunk </a:t>
            </a:r>
            <a:r>
              <a:rPr lang="en-US" b="0" i="0" dirty="0" err="1">
                <a:solidFill>
                  <a:srgbClr val="E6EDF3"/>
                </a:solidFill>
                <a:effectLst/>
                <a:latin typeface="-apple-system"/>
              </a:rPr>
              <a:t>ndarrays</a:t>
            </a:r>
            <a:r>
              <a:rPr lang="en-US" b="0" i="0" dirty="0">
                <a:solidFill>
                  <a:srgbClr val="E6EDF3"/>
                </a:solidFill>
                <a:effectLst/>
                <a:latin typeface="-apple-system"/>
              </a:rPr>
              <a:t> or </a:t>
            </a:r>
            <a:r>
              <a:rPr lang="en-US" b="0" i="0" dirty="0" err="1">
                <a:solidFill>
                  <a:srgbClr val="E6EDF3"/>
                </a:solidFill>
                <a:effectLst/>
                <a:latin typeface="-apple-system"/>
              </a:rPr>
              <a:t>DataFrames</a:t>
            </a:r>
            <a:r>
              <a:rPr lang="en-US" b="0" i="0" dirty="0">
                <a:solidFill>
                  <a:srgbClr val="E6EDF3"/>
                </a:solidFill>
                <a:effectLst/>
                <a:latin typeface="-apple-system"/>
              </a:rPr>
              <a:t> into N buckets. Besides, it doesn't raise an error when you want to split the array into non-equal sized chunks like np..</a:t>
            </a:r>
            <a:r>
              <a:rPr lang="en-US" b="0" i="0" dirty="0" err="1">
                <a:solidFill>
                  <a:srgbClr val="E6EDF3"/>
                </a:solidFill>
                <a:effectLst/>
                <a:latin typeface="-apple-system"/>
              </a:rPr>
              <a:t>vsplit</a:t>
            </a:r>
            <a:br>
              <a:rPr lang="en-US" dirty="0"/>
            </a:br>
            <a:endParaRPr lang="en-IN" dirty="0"/>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29</a:t>
            </a:fld>
            <a:endParaRPr lang="ru-RU"/>
          </a:p>
        </p:txBody>
      </p:sp>
    </p:spTree>
    <p:extLst>
      <p:ext uri="{BB962C8B-B14F-4D97-AF65-F5344CB8AC3E}">
        <p14:creationId xmlns:p14="http://schemas.microsoft.com/office/powerpoint/2010/main" val="68948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basics every data scientist should know are the following. Simple tips. Nothing too fancy. However, sometimes you might want to analyze few features or get a sense of your data before you get down to cleaning it. If you want to isolate and look at specific data types or include number of nans to see how much cleaning is required or what percentage of a feature is missing, you can do the following. </a:t>
            </a:r>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3</a:t>
            </a:fld>
            <a:endParaRPr lang="ru-RU"/>
          </a:p>
        </p:txBody>
      </p:sp>
    </p:spTree>
    <p:extLst>
      <p:ext uri="{BB962C8B-B14F-4D97-AF65-F5344CB8AC3E}">
        <p14:creationId xmlns:p14="http://schemas.microsoft.com/office/powerpoint/2010/main" val="37436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30</a:t>
            </a:fld>
            <a:endParaRPr lang="ru-RU"/>
          </a:p>
        </p:txBody>
      </p:sp>
    </p:spTree>
    <p:extLst>
      <p:ext uri="{BB962C8B-B14F-4D97-AF65-F5344CB8AC3E}">
        <p14:creationId xmlns:p14="http://schemas.microsoft.com/office/powerpoint/2010/main" val="3027634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31</a:t>
            </a:fld>
            <a:endParaRPr lang="ru-RU"/>
          </a:p>
        </p:txBody>
      </p:sp>
    </p:spTree>
    <p:extLst>
      <p:ext uri="{BB962C8B-B14F-4D97-AF65-F5344CB8AC3E}">
        <p14:creationId xmlns:p14="http://schemas.microsoft.com/office/powerpoint/2010/main" val="1709329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reach out to me on any platform if you have additional questions or want to have any discussion offline </a:t>
            </a:r>
          </a:p>
          <a:p>
            <a:endParaRPr lang="en-US" dirty="0"/>
          </a:p>
          <a:p>
            <a:endParaRPr lang="en-US" dirty="0"/>
          </a:p>
          <a:p>
            <a:endParaRPr lang="ru-RU" dirty="0"/>
          </a:p>
        </p:txBody>
      </p:sp>
      <p:sp>
        <p:nvSpPr>
          <p:cNvPr id="4" name="Slide Number Placeholder 3"/>
          <p:cNvSpPr>
            <a:spLocks noGrp="1"/>
          </p:cNvSpPr>
          <p:nvPr>
            <p:ph type="sldNum" sz="quarter" idx="5"/>
          </p:nvPr>
        </p:nvSpPr>
        <p:spPr/>
        <p:txBody>
          <a:bodyPr/>
          <a:lstStyle/>
          <a:p>
            <a:fld id="{CD28FFE5-6658-4B23-B9F0-F6245F78494B}" type="slidenum">
              <a:rPr lang="ru-RU" smtClean="0"/>
              <a:t>32</a:t>
            </a:fld>
            <a:endParaRPr lang="ru-RU"/>
          </a:p>
        </p:txBody>
      </p:sp>
    </p:spTree>
    <p:extLst>
      <p:ext uri="{BB962C8B-B14F-4D97-AF65-F5344CB8AC3E}">
        <p14:creationId xmlns:p14="http://schemas.microsoft.com/office/powerpoint/2010/main" val="3879746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previous tips. Let’s talk about reducing the memory of all data types available in your data frame. If you can have a helper method like this you can call it whenever you read a </a:t>
            </a:r>
            <a:r>
              <a:rPr lang="en-US" dirty="0" err="1"/>
              <a:t>dataframe</a:t>
            </a:r>
            <a:r>
              <a:rPr lang="en-US" dirty="0"/>
              <a:t> and instantly reduce the memory drain. This is very important when dealing with large datasets. Sometimes you can have more than 50% reduction in size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4</a:t>
            </a:fld>
            <a:endParaRPr lang="ru-RU"/>
          </a:p>
        </p:txBody>
      </p:sp>
    </p:spTree>
    <p:extLst>
      <p:ext uri="{BB962C8B-B14F-4D97-AF65-F5344CB8AC3E}">
        <p14:creationId xmlns:p14="http://schemas.microsoft.com/office/powerpoint/2010/main" val="372703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sometimes, your pandas </a:t>
            </a:r>
            <a:r>
              <a:rPr lang="en-US" dirty="0" err="1"/>
              <a:t>dataframe</a:t>
            </a:r>
            <a:r>
              <a:rPr lang="en-US" dirty="0"/>
              <a:t> might be reading a lot of numeric columns as strings or any other type of mismatch. A bit of manual intervention is a good check to have. Convert everything to numeric and cast whatever is possible. Then when you need to perform scaling only on the numeric columns you can isolate them easily if you maintain the column names in a list. Try to exclude Booleans or index columns from getting scaled.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5</a:t>
            </a:fld>
            <a:endParaRPr lang="ru-RU"/>
          </a:p>
        </p:txBody>
      </p:sp>
    </p:spTree>
    <p:extLst>
      <p:ext uri="{BB962C8B-B14F-4D97-AF65-F5344CB8AC3E}">
        <p14:creationId xmlns:p14="http://schemas.microsoft.com/office/powerpoint/2010/main" val="156776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data is sometimes tricky to handle because there is no one size fits all and your data could be a single token or a huge text string. If you are dealing with a class type feature and want to encode, you can try factorize instead of the usual </a:t>
            </a:r>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6</a:t>
            </a:fld>
            <a:endParaRPr lang="ru-RU"/>
          </a:p>
        </p:txBody>
      </p:sp>
    </p:spTree>
    <p:extLst>
      <p:ext uri="{BB962C8B-B14F-4D97-AF65-F5344CB8AC3E}">
        <p14:creationId xmlns:p14="http://schemas.microsoft.com/office/powerpoint/2010/main" val="3910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when you </a:t>
            </a:r>
            <a:r>
              <a:rPr lang="en-US" dirty="0" err="1"/>
              <a:t>perfom</a:t>
            </a:r>
            <a:r>
              <a:rPr lang="en-US" dirty="0"/>
              <a:t> EDA, You can’t spot irregularities or concerns in your data by just looking at the numbers. Sometimes its helpful to add some color to your descriptions. </a:t>
            </a:r>
            <a:r>
              <a:rPr lang="en-US" b="0" i="0" dirty="0">
                <a:solidFill>
                  <a:srgbClr val="E6EDF3"/>
                </a:solidFill>
                <a:effectLst/>
                <a:latin typeface="-apple-system"/>
              </a:rPr>
              <a:t> You can display stylized </a:t>
            </a:r>
            <a:r>
              <a:rPr lang="en-US" b="0" i="0" dirty="0" err="1">
                <a:solidFill>
                  <a:srgbClr val="E6EDF3"/>
                </a:solidFill>
                <a:effectLst/>
                <a:latin typeface="-apple-system"/>
              </a:rPr>
              <a:t>dataframes</a:t>
            </a:r>
            <a:r>
              <a:rPr lang="en-US" b="0" i="0" dirty="0">
                <a:solidFill>
                  <a:srgbClr val="E6EDF3"/>
                </a:solidFill>
                <a:effectLst/>
                <a:latin typeface="-apple-system"/>
              </a:rPr>
              <a:t>. Raw </a:t>
            </a:r>
            <a:r>
              <a:rPr lang="en-US" b="0" i="0" dirty="0" err="1">
                <a:solidFill>
                  <a:srgbClr val="E6EDF3"/>
                </a:solidFill>
                <a:effectLst/>
                <a:latin typeface="-apple-system"/>
              </a:rPr>
              <a:t>df</a:t>
            </a:r>
            <a:r>
              <a:rPr lang="en-US" b="0" i="0" dirty="0">
                <a:solidFill>
                  <a:srgbClr val="E6EDF3"/>
                </a:solidFill>
                <a:effectLst/>
                <a:latin typeface="-apple-system"/>
              </a:rPr>
              <a:t> are rendered as html tables with a bit of CSS inside </a:t>
            </a:r>
            <a:r>
              <a:rPr lang="en-US" b="0" i="0" dirty="0" err="1">
                <a:solidFill>
                  <a:srgbClr val="E6EDF3"/>
                </a:solidFill>
                <a:effectLst/>
                <a:latin typeface="-apple-system"/>
              </a:rPr>
              <a:t>jupyter</a:t>
            </a:r>
            <a:endParaRPr lang="en-IN" dirty="0"/>
          </a:p>
          <a:p>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7</a:t>
            </a:fld>
            <a:endParaRPr lang="ru-RU"/>
          </a:p>
        </p:txBody>
      </p:sp>
    </p:spTree>
    <p:extLst>
      <p:ext uri="{BB962C8B-B14F-4D97-AF65-F5344CB8AC3E}">
        <p14:creationId xmlns:p14="http://schemas.microsoft.com/office/powerpoint/2010/main" val="3793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Cleaning up missing data or nulls is the bane of every data scientist. The number of times something slips through only to be found in the training loss, should make this a priority concern. I recently ran into an error where </a:t>
            </a:r>
            <a:r>
              <a:rPr lang="en-US" dirty="0" err="1"/>
              <a:t>fillna</a:t>
            </a:r>
            <a:r>
              <a:rPr lang="en-US" dirty="0"/>
              <a:t> didn’t help. That’s because some SQL tables have a type called NA which doesn’t register properly. It’s always good to first fill your nans with a nan from </a:t>
            </a:r>
            <a:r>
              <a:rPr lang="en-US" dirty="0" err="1"/>
              <a:t>numpy</a:t>
            </a:r>
            <a:r>
              <a:rPr lang="en-US" dirty="0"/>
              <a:t> and then fill it with your strategy or 0, mean, mode or median. One thing that skips people’s mind when dealing with large data is to check for duplicates. Often times removing duplicates can get rid of nans too. Only if you’re smart about it. You can’t simply delete the first or last occurrence. Delete the occurrence with the most nans instead. </a:t>
            </a:r>
          </a:p>
        </p:txBody>
      </p:sp>
      <p:sp>
        <p:nvSpPr>
          <p:cNvPr id="4" name="Slide Number Placeholder 3"/>
          <p:cNvSpPr>
            <a:spLocks noGrp="1"/>
          </p:cNvSpPr>
          <p:nvPr>
            <p:ph type="sldNum" sz="quarter" idx="5"/>
          </p:nvPr>
        </p:nvSpPr>
        <p:spPr/>
        <p:txBody>
          <a:bodyPr/>
          <a:lstStyle/>
          <a:p>
            <a:fld id="{CD28FFE5-6658-4B23-B9F0-F6245F78494B}" type="slidenum">
              <a:rPr lang="ru-RU" smtClean="0"/>
              <a:t>8</a:t>
            </a:fld>
            <a:endParaRPr lang="ru-RU"/>
          </a:p>
        </p:txBody>
      </p:sp>
    </p:spTree>
    <p:extLst>
      <p:ext uri="{BB962C8B-B14F-4D97-AF65-F5344CB8AC3E}">
        <p14:creationId xmlns:p14="http://schemas.microsoft.com/office/powerpoint/2010/main" val="247376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have an important aspect of data cleaning in pandas. Exploratory data analysis.  visualizing an individual features.  Running them through an automated EDA library to speed up your work will quite frankly improve your life. Bamboo and </a:t>
            </a:r>
            <a:r>
              <a:rPr lang="en-US" dirty="0" err="1"/>
              <a:t>sweetviz</a:t>
            </a:r>
            <a:r>
              <a:rPr lang="en-US" dirty="0"/>
              <a:t> are some alternatives but the best tool I found is  </a:t>
            </a:r>
            <a:r>
              <a:rPr lang="en-US" dirty="0" err="1"/>
              <a:t>ydata</a:t>
            </a:r>
            <a:r>
              <a:rPr lang="en-IN" dirty="0"/>
              <a:t>_profiling, or what was previously called pandas profiling , . Here’s a video of what the generated report looks like on the </a:t>
            </a:r>
            <a:r>
              <a:rPr lang="en-IN" dirty="0" err="1"/>
              <a:t>pokemon</a:t>
            </a:r>
            <a:r>
              <a:rPr lang="en-IN" dirty="0"/>
              <a:t> dataset</a:t>
            </a:r>
            <a:endParaRPr lang="en-US" dirty="0"/>
          </a:p>
          <a:p>
            <a:endParaRPr lang="en-IN" dirty="0"/>
          </a:p>
        </p:txBody>
      </p:sp>
      <p:sp>
        <p:nvSpPr>
          <p:cNvPr id="4" name="Slide Number Placeholder 3"/>
          <p:cNvSpPr>
            <a:spLocks noGrp="1"/>
          </p:cNvSpPr>
          <p:nvPr>
            <p:ph type="sldNum" sz="quarter" idx="5"/>
          </p:nvPr>
        </p:nvSpPr>
        <p:spPr/>
        <p:txBody>
          <a:bodyPr/>
          <a:lstStyle/>
          <a:p>
            <a:fld id="{CD28FFE5-6658-4B23-B9F0-F6245F78494B}" type="slidenum">
              <a:rPr lang="ru-RU" smtClean="0"/>
              <a:t>9</a:t>
            </a:fld>
            <a:endParaRPr lang="ru-RU"/>
          </a:p>
        </p:txBody>
      </p:sp>
    </p:spTree>
    <p:extLst>
      <p:ext uri="{BB962C8B-B14F-4D97-AF65-F5344CB8AC3E}">
        <p14:creationId xmlns:p14="http://schemas.microsoft.com/office/powerpoint/2010/main" val="3431146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43A7-5EBF-E956-807A-D81CCB760F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342D5AA9-09A9-A4E0-C183-0F1D96166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4C49DD5E-03F4-E770-BB1C-0C007C808FCD}"/>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C757BF12-5BA0-8AA6-8293-8B217047E09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E02AC1C-692A-25BD-6894-340CA454F0B0}"/>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4498053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B75D-7994-32FB-873A-BA312609EB3A}"/>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ED96F116-8382-66FF-E472-9CC66EEFD5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6B09F4F-B0CB-B6C2-607F-0E076159B81E}"/>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FF174D02-25DC-93C8-81C6-0EAB96E52CE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FAC7090-5B69-3E37-8CC5-091D2370E3D7}"/>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84500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4A3AFD-51DE-FC7E-422A-CE47242E36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44B86798-782A-041C-8F87-330C919495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E8B77A5-FB8B-2E8E-60CF-0F72555E3E8C}"/>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0DEDA860-6F9C-A0D1-FDE3-6F53FC74B17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4092898-3609-AC11-CA15-FC533F73EFBA}"/>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32748660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B1E0-0340-9E2E-EFB6-6FEB8726C7D9}"/>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1D61D495-A3D4-87F0-0C8A-27A7255666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445DE43-C882-3D4E-E413-092DEA55652E}"/>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8A0594F4-9D18-1408-6400-707FF438AAF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2161A81-FF85-3020-114D-E7B841A1E988}"/>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7587265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0C58-813A-CA41-0D5F-B2493601C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C0FF86A-F4BB-FBB8-4C53-5A0410487D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277F00-CA1D-7193-7C01-B4DFC951442A}"/>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044EFB41-BEDF-E3B7-51C5-8095D4325D6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A580DDB-FF6C-DF84-183C-0E84800461C3}"/>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718486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9A11-717A-0E9E-04E5-4142BD91300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8050D08F-0685-415D-A2BD-DEBDFF26A2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CC2D36F5-3B6A-AF23-7B60-ADC4877AA1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CAAE30C-1E80-23DE-CEAE-4D55AE023DC9}"/>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6" name="Footer Placeholder 5">
            <a:extLst>
              <a:ext uri="{FF2B5EF4-FFF2-40B4-BE49-F238E27FC236}">
                <a16:creationId xmlns:a16="http://schemas.microsoft.com/office/drawing/2014/main" id="{4CBD1306-DE45-0CD8-9731-33C598171A5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2309170-64A0-6868-E216-023B1F13CC22}"/>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09262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AD81-AF4B-130C-5D20-381DA87E0E5E}"/>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2603D32F-A31D-F8F9-B8B9-70202D97D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7B4F6-69F2-B800-077C-E576DB2512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62434712-914F-172A-39CA-558A9D77A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030B7-38C4-D2EB-74FD-6B5DD3E2A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C46A4503-EDF7-488D-E42A-39B1DC439539}"/>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8" name="Footer Placeholder 7">
            <a:extLst>
              <a:ext uri="{FF2B5EF4-FFF2-40B4-BE49-F238E27FC236}">
                <a16:creationId xmlns:a16="http://schemas.microsoft.com/office/drawing/2014/main" id="{85A4053F-9DE3-DFF1-FB1D-ABC6F0CF240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3B86B451-7013-424D-6D34-A319EB9DF8B6}"/>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2648700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4688-4F20-CD06-87C7-D6E2DE280120}"/>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1D10F9E0-1B31-45BA-A052-F982D71A5234}"/>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4" name="Footer Placeholder 3">
            <a:extLst>
              <a:ext uri="{FF2B5EF4-FFF2-40B4-BE49-F238E27FC236}">
                <a16:creationId xmlns:a16="http://schemas.microsoft.com/office/drawing/2014/main" id="{2E70350D-9C98-734E-D0EC-3844D65EF691}"/>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63516EF1-7930-E7E1-E5A9-43CA6B6C4E5D}"/>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7009736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66A6E-DE8E-0C3D-6794-DD020A1615F6}"/>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3" name="Footer Placeholder 2">
            <a:extLst>
              <a:ext uri="{FF2B5EF4-FFF2-40B4-BE49-F238E27FC236}">
                <a16:creationId xmlns:a16="http://schemas.microsoft.com/office/drawing/2014/main" id="{C2676E72-4A94-CD4B-2ADA-265FB95000FB}"/>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F73235AF-293D-74B6-0746-B9CA1848DE87}"/>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0812760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6086-A792-C572-02E8-D83DD7EBF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32D4C3F4-6484-D046-248A-DE48B3D049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0A4EB7D-5C5C-40C4-4FE4-9322AA316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07B69-7C3E-4377-15F6-9980D80DF002}"/>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6" name="Footer Placeholder 5">
            <a:extLst>
              <a:ext uri="{FF2B5EF4-FFF2-40B4-BE49-F238E27FC236}">
                <a16:creationId xmlns:a16="http://schemas.microsoft.com/office/drawing/2014/main" id="{84D4E578-4F91-14F8-89D8-010C8B414DB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7C57CFF-0449-47DD-F27A-755EB45C9B19}"/>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1534064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3853-A6D6-B646-B86C-DA5C20095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505B32B8-6D3E-47E3-172B-F5235E681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19D7F4EB-88BC-618C-18BB-29F600C16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B1998-A371-5B44-B49A-1DF96B041B2A}"/>
              </a:ext>
            </a:extLst>
          </p:cNvPr>
          <p:cNvSpPr>
            <a:spLocks noGrp="1"/>
          </p:cNvSpPr>
          <p:nvPr>
            <p:ph type="dt" sz="half" idx="10"/>
          </p:nvPr>
        </p:nvSpPr>
        <p:spPr/>
        <p:txBody>
          <a:bodyPr/>
          <a:lstStyle/>
          <a:p>
            <a:fld id="{95D87151-CF41-40DB-B1DE-57D3EA37CDD6}" type="datetimeFigureOut">
              <a:rPr lang="ru-RU" smtClean="0"/>
              <a:t>30.09.2023</a:t>
            </a:fld>
            <a:endParaRPr lang="ru-RU"/>
          </a:p>
        </p:txBody>
      </p:sp>
      <p:sp>
        <p:nvSpPr>
          <p:cNvPr id="6" name="Footer Placeholder 5">
            <a:extLst>
              <a:ext uri="{FF2B5EF4-FFF2-40B4-BE49-F238E27FC236}">
                <a16:creationId xmlns:a16="http://schemas.microsoft.com/office/drawing/2014/main" id="{A13945F8-31AA-1070-6DD8-816A6FB4F0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44741D63-F886-803C-FF5E-F6066099E015}"/>
              </a:ext>
            </a:extLst>
          </p:cNvPr>
          <p:cNvSpPr>
            <a:spLocks noGrp="1"/>
          </p:cNvSpPr>
          <p:nvPr>
            <p:ph type="sldNum" sz="quarter" idx="12"/>
          </p:nvPr>
        </p:nvSpPr>
        <p:spPr/>
        <p:txBody>
          <a:bodyPr/>
          <a:lstStyle/>
          <a:p>
            <a:fld id="{D87A8578-7206-4309-894E-95763517A38F}" type="slidenum">
              <a:rPr lang="ru-RU" smtClean="0"/>
              <a:t>‹#›</a:t>
            </a:fld>
            <a:endParaRPr lang="ru-RU"/>
          </a:p>
        </p:txBody>
      </p:sp>
    </p:spTree>
    <p:extLst>
      <p:ext uri="{BB962C8B-B14F-4D97-AF65-F5344CB8AC3E}">
        <p14:creationId xmlns:p14="http://schemas.microsoft.com/office/powerpoint/2010/main" val="5315329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C8C93-BD85-2799-A575-0DC0BD4234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47F3110A-2402-4C6B-7F56-170C2314E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4D28A86-3BF3-6028-87F0-24B2C4C0C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87151-CF41-40DB-B1DE-57D3EA37CDD6}" type="datetimeFigureOut">
              <a:rPr lang="ru-RU" smtClean="0"/>
              <a:t>30.09.2023</a:t>
            </a:fld>
            <a:endParaRPr lang="ru-RU"/>
          </a:p>
        </p:txBody>
      </p:sp>
      <p:sp>
        <p:nvSpPr>
          <p:cNvPr id="5" name="Footer Placeholder 4">
            <a:extLst>
              <a:ext uri="{FF2B5EF4-FFF2-40B4-BE49-F238E27FC236}">
                <a16:creationId xmlns:a16="http://schemas.microsoft.com/office/drawing/2014/main" id="{A8ED69C3-EE11-12F4-82AC-2F539F6BB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91B76456-EF3A-E264-6CF8-3D62890B9D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A8578-7206-4309-894E-95763517A38F}" type="slidenum">
              <a:rPr lang="ru-RU" smtClean="0"/>
              <a:t>‹#›</a:t>
            </a:fld>
            <a:endParaRPr lang="ru-RU"/>
          </a:p>
        </p:txBody>
      </p:sp>
    </p:spTree>
    <p:extLst>
      <p:ext uri="{BB962C8B-B14F-4D97-AF65-F5344CB8AC3E}">
        <p14:creationId xmlns:p14="http://schemas.microsoft.com/office/powerpoint/2010/main" val="3078110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1.png"/><Relationship Id="rId18" Type="http://schemas.openxmlformats.org/officeDocument/2006/relationships/slide" Target="slide18.xml"/><Relationship Id="rId26" Type="http://schemas.openxmlformats.org/officeDocument/2006/relationships/image" Target="../media/image25.png"/><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15.png"/><Relationship Id="rId2" Type="http://schemas.openxmlformats.org/officeDocument/2006/relationships/notesSlide" Target="../notesSlides/notesSlide11.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microsoft.com/office/2014/relationships/chartEx" Target="../charts/chartEx1.xml"/><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28" Type="http://schemas.openxmlformats.org/officeDocument/2006/relationships/image" Target="../media/image39.pn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22.svg"/><Relationship Id="rId22" Type="http://schemas.openxmlformats.org/officeDocument/2006/relationships/image" Target="../media/image15.png"/><Relationship Id="rId27"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image" Target="../media/image25.png"/><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43.svg"/><Relationship Id="rId2" Type="http://schemas.openxmlformats.org/officeDocument/2006/relationships/notesSlide" Target="../notesSlides/notesSlide12.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41.svg"/><Relationship Id="rId24" Type="http://schemas.openxmlformats.org/officeDocument/2006/relationships/image" Target="../media/image42.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40.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 Id="rId27"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image" Target="../media/image25.png"/><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43.svg"/><Relationship Id="rId2" Type="http://schemas.openxmlformats.org/officeDocument/2006/relationships/notesSlide" Target="../notesSlides/notesSlide17.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41.svg"/><Relationship Id="rId24" Type="http://schemas.openxmlformats.org/officeDocument/2006/relationships/image" Target="../media/image42.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40.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 Id="rId27"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26.svg"/><Relationship Id="rId2" Type="http://schemas.openxmlformats.org/officeDocument/2006/relationships/notesSlide" Target="../notesSlides/notesSlide18.xml"/><Relationship Id="rId16" Type="http://schemas.openxmlformats.org/officeDocument/2006/relationships/image" Target="../media/image23.png"/><Relationship Id="rId20" Type="http://schemas.openxmlformats.org/officeDocument/2006/relationships/image" Target="../media/image5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5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image" Target="../media/image19.png"/><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12.svg"/><Relationship Id="rId25"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1.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17.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9.png"/><Relationship Id="rId18" Type="http://schemas.openxmlformats.org/officeDocument/2006/relationships/slide" Target="slide18.xml"/><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63.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26.svg"/><Relationship Id="rId2" Type="http://schemas.openxmlformats.org/officeDocument/2006/relationships/notesSlide" Target="../notesSlides/notesSlide22.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creativecommons.org/licenses/by-nc-nd/4.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towardsdatascience.com/apply-function-to-pandas-dataframe-rows-76df74165ee4"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andas.pydata.org/docs/reference/api/pandas.merge_ordered.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andas.pydata.org/docs/reference/api/pandas.merge_ordered.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3.xml"/><Relationship Id="rId18" Type="http://schemas.openxmlformats.org/officeDocument/2006/relationships/image" Target="../media/image24.svg"/><Relationship Id="rId26" Type="http://schemas.openxmlformats.org/officeDocument/2006/relationships/image" Target="../media/image26.svg"/><Relationship Id="rId3" Type="http://schemas.openxmlformats.org/officeDocument/2006/relationships/image" Target="../media/image20.png"/><Relationship Id="rId21" Type="http://schemas.openxmlformats.org/officeDocument/2006/relationships/image" Target="../media/image14.svg"/><Relationship Id="rId7" Type="http://schemas.openxmlformats.org/officeDocument/2006/relationships/slide" Target="slide22.xml"/><Relationship Id="rId12" Type="http://schemas.openxmlformats.org/officeDocument/2006/relationships/image" Target="../media/image8.svg"/><Relationship Id="rId17" Type="http://schemas.openxmlformats.org/officeDocument/2006/relationships/image" Target="../media/image23.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slide" Target="slide2.xml"/><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7.png"/><Relationship Id="rId24" Type="http://schemas.openxmlformats.org/officeDocument/2006/relationships/image" Target="../media/image16.svg"/><Relationship Id="rId5" Type="http://schemas.openxmlformats.org/officeDocument/2006/relationships/image" Target="../media/image3.png"/><Relationship Id="rId15" Type="http://schemas.openxmlformats.org/officeDocument/2006/relationships/image" Target="../media/image22.svg"/><Relationship Id="rId23" Type="http://schemas.openxmlformats.org/officeDocument/2006/relationships/image" Target="../media/image15.png"/><Relationship Id="rId10" Type="http://schemas.openxmlformats.org/officeDocument/2006/relationships/slide" Target="slide12.xml"/><Relationship Id="rId19" Type="http://schemas.openxmlformats.org/officeDocument/2006/relationships/slide" Target="slide18.xml"/><Relationship Id="rId4" Type="http://schemas.openxmlformats.org/officeDocument/2006/relationships/slide" Target="slide30.xml"/><Relationship Id="rId9" Type="http://schemas.openxmlformats.org/officeDocument/2006/relationships/image" Target="../media/image6.svg"/><Relationship Id="rId14" Type="http://schemas.openxmlformats.org/officeDocument/2006/relationships/image" Target="../media/image21.png"/><Relationship Id="rId22" Type="http://schemas.openxmlformats.org/officeDocument/2006/relationships/slide" Target="slide31.xml"/></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hyperlink" Target="https://github.com/snknitin/exploring-pandas-and-numpy" TargetMode="External"/><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26.svg"/><Relationship Id="rId2" Type="http://schemas.openxmlformats.org/officeDocument/2006/relationships/notesSlide" Target="../notesSlides/notesSlide30.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25.png"/><Relationship Id="rId5" Type="http://schemas.openxmlformats.org/officeDocument/2006/relationships/image" Target="../media/image76.svg"/><Relationship Id="rId15" Type="http://schemas.openxmlformats.org/officeDocument/2006/relationships/slide" Target="slide2.xml"/><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75.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24.svg"/><Relationship Id="rId25" Type="http://schemas.openxmlformats.org/officeDocument/2006/relationships/image" Target="../media/image26.svg"/><Relationship Id="rId2" Type="http://schemas.openxmlformats.org/officeDocument/2006/relationships/notesSlide" Target="../notesSlides/notesSlide31.xml"/><Relationship Id="rId16" Type="http://schemas.openxmlformats.org/officeDocument/2006/relationships/image" Target="../media/image23.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78.sv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hyperlink" Target="https://medium.com/@snk.nitin" TargetMode="External"/><Relationship Id="rId3" Type="http://schemas.openxmlformats.org/officeDocument/2006/relationships/slide" Target="slide30.xml"/><Relationship Id="rId21" Type="http://schemas.openxmlformats.org/officeDocument/2006/relationships/slide" Target="slide31.xml"/><Relationship Id="rId7" Type="http://schemas.openxmlformats.org/officeDocument/2006/relationships/image" Target="../media/image5.png"/><Relationship Id="rId12" Type="http://schemas.openxmlformats.org/officeDocument/2006/relationships/slide" Target="slide3.xml"/><Relationship Id="rId17" Type="http://schemas.openxmlformats.org/officeDocument/2006/relationships/image" Target="../media/image12.svg"/><Relationship Id="rId25" Type="http://schemas.openxmlformats.org/officeDocument/2006/relationships/hyperlink" Target="https://snknitin.github.io/" TargetMode="External"/><Relationship Id="rId2" Type="http://schemas.openxmlformats.org/officeDocument/2006/relationships/notesSlide" Target="../notesSlides/notesSlide32.xml"/><Relationship Id="rId16" Type="http://schemas.openxmlformats.org/officeDocument/2006/relationships/image" Target="../media/image11.png"/><Relationship Id="rId20" Type="http://schemas.openxmlformats.org/officeDocument/2006/relationships/image" Target="../media/image14.svg"/><Relationship Id="rId29" Type="http://schemas.openxmlformats.org/officeDocument/2006/relationships/hyperlink" Target="https://twitter.com/Nitin_wysiwyg" TargetMode="External"/><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image" Target="../media/image8.svg"/><Relationship Id="rId24" Type="http://schemas.openxmlformats.org/officeDocument/2006/relationships/image" Target="../media/image17.pn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16.svg"/><Relationship Id="rId28" Type="http://schemas.openxmlformats.org/officeDocument/2006/relationships/hyperlink" Target="https://www.linkedin.com/in/nitinkishore/" TargetMode="External"/><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 Id="rId27" Type="http://schemas.openxmlformats.org/officeDocument/2006/relationships/hyperlink" Target="https://github.com/snkniti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colorful text&#10;&#10;Description automatically generated">
            <a:extLst>
              <a:ext uri="{FF2B5EF4-FFF2-40B4-BE49-F238E27FC236}">
                <a16:creationId xmlns:a16="http://schemas.microsoft.com/office/drawing/2014/main" id="{6C336530-46FB-0AB3-D810-8E286484DAC4}"/>
              </a:ext>
            </a:extLst>
          </p:cNvPr>
          <p:cNvPicPr>
            <a:picLocks noChangeAspect="1"/>
          </p:cNvPicPr>
          <p:nvPr/>
        </p:nvPicPr>
        <p:blipFill rotWithShape="1">
          <a:blip r:embed="rId3">
            <a:extLst>
              <a:ext uri="{28A0092B-C50C-407E-A947-70E740481C1C}">
                <a14:useLocalDpi xmlns:a14="http://schemas.microsoft.com/office/drawing/2010/main" val="0"/>
              </a:ext>
            </a:extLst>
          </a:blip>
          <a:srcRect l="17801" t="15369" b="15369"/>
          <a:stretch/>
        </p:blipFill>
        <p:spPr>
          <a:xfrm>
            <a:off x="0" y="0"/>
            <a:ext cx="12192000" cy="6858000"/>
          </a:xfrm>
          <a:prstGeom prst="rect">
            <a:avLst/>
          </a:prstGeom>
        </p:spPr>
      </p:pic>
      <p:graphicFrame>
        <p:nvGraphicFramePr>
          <p:cNvPr id="7" name="Table 7">
            <a:extLst>
              <a:ext uri="{FF2B5EF4-FFF2-40B4-BE49-F238E27FC236}">
                <a16:creationId xmlns:a16="http://schemas.microsoft.com/office/drawing/2014/main" id="{E28810DF-FFE7-24D6-7921-6C5A074C52DD}"/>
              </a:ext>
            </a:extLst>
          </p:cNvPr>
          <p:cNvGraphicFramePr>
            <a:graphicFrameLocks noGrp="1"/>
          </p:cNvGraphicFramePr>
          <p:nvPr>
            <p:extLst>
              <p:ext uri="{D42A27DB-BD31-4B8C-83A1-F6EECF244321}">
                <p14:modId xmlns:p14="http://schemas.microsoft.com/office/powerpoint/2010/main" val="3804897760"/>
              </p:ext>
            </p:extLst>
          </p:nvPr>
        </p:nvGraphicFramePr>
        <p:xfrm>
          <a:off x="0" y="-1"/>
          <a:ext cx="12191998" cy="68580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60527960"/>
                    </a:ext>
                  </a:extLst>
                </a:gridCol>
                <a:gridCol w="1741714">
                  <a:extLst>
                    <a:ext uri="{9D8B030D-6E8A-4147-A177-3AD203B41FA5}">
                      <a16:colId xmlns:a16="http://schemas.microsoft.com/office/drawing/2014/main" val="2330441410"/>
                    </a:ext>
                  </a:extLst>
                </a:gridCol>
                <a:gridCol w="1741714">
                  <a:extLst>
                    <a:ext uri="{9D8B030D-6E8A-4147-A177-3AD203B41FA5}">
                      <a16:colId xmlns:a16="http://schemas.microsoft.com/office/drawing/2014/main" val="2987043853"/>
                    </a:ext>
                  </a:extLst>
                </a:gridCol>
                <a:gridCol w="1741714">
                  <a:extLst>
                    <a:ext uri="{9D8B030D-6E8A-4147-A177-3AD203B41FA5}">
                      <a16:colId xmlns:a16="http://schemas.microsoft.com/office/drawing/2014/main" val="547478398"/>
                    </a:ext>
                  </a:extLst>
                </a:gridCol>
                <a:gridCol w="1741714">
                  <a:extLst>
                    <a:ext uri="{9D8B030D-6E8A-4147-A177-3AD203B41FA5}">
                      <a16:colId xmlns:a16="http://schemas.microsoft.com/office/drawing/2014/main" val="3332124891"/>
                    </a:ext>
                  </a:extLst>
                </a:gridCol>
                <a:gridCol w="1741714">
                  <a:extLst>
                    <a:ext uri="{9D8B030D-6E8A-4147-A177-3AD203B41FA5}">
                      <a16:colId xmlns:a16="http://schemas.microsoft.com/office/drawing/2014/main" val="3347875220"/>
                    </a:ext>
                  </a:extLst>
                </a:gridCol>
                <a:gridCol w="1741714">
                  <a:extLst>
                    <a:ext uri="{9D8B030D-6E8A-4147-A177-3AD203B41FA5}">
                      <a16:colId xmlns:a16="http://schemas.microsoft.com/office/drawing/2014/main" val="2984222240"/>
                    </a:ext>
                  </a:extLst>
                </a:gridCol>
              </a:tblGrid>
              <a:tr h="13716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77729"/>
                  </a:ext>
                </a:extLst>
              </a:tr>
              <a:tr h="13716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27645308"/>
                  </a:ext>
                </a:extLst>
              </a:tr>
              <a:tr h="13716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18464736"/>
                  </a:ext>
                </a:extLst>
              </a:tr>
              <a:tr h="1371600">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27061179"/>
                  </a:ext>
                </a:extLst>
              </a:tr>
              <a:tr h="1371600">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4594671"/>
                  </a:ext>
                </a:extLst>
              </a:tr>
            </a:tbl>
          </a:graphicData>
        </a:graphic>
      </p:graphicFrame>
      <p:sp>
        <p:nvSpPr>
          <p:cNvPr id="8" name="TextBox 7">
            <a:extLst>
              <a:ext uri="{FF2B5EF4-FFF2-40B4-BE49-F238E27FC236}">
                <a16:creationId xmlns:a16="http://schemas.microsoft.com/office/drawing/2014/main" id="{450ED1B7-525A-24E3-D6B5-16A0316FC5B2}"/>
              </a:ext>
            </a:extLst>
          </p:cNvPr>
          <p:cNvSpPr txBox="1"/>
          <p:nvPr/>
        </p:nvSpPr>
        <p:spPr>
          <a:xfrm>
            <a:off x="5377544" y="1515852"/>
            <a:ext cx="4046373" cy="2862322"/>
          </a:xfrm>
          <a:prstGeom prst="rect">
            <a:avLst/>
          </a:prstGeom>
          <a:noFill/>
        </p:spPr>
        <p:txBody>
          <a:bodyPr wrap="square" rtlCol="0">
            <a:spAutoFit/>
          </a:bodyPr>
          <a:lstStyle/>
          <a:p>
            <a:r>
              <a:rPr lang="en-IN" sz="5400" b="1" i="0" dirty="0">
                <a:solidFill>
                  <a:srgbClr val="333333"/>
                </a:solidFill>
                <a:effectLst/>
                <a:latin typeface="Arial" panose="020B0604020202020204" pitchFamily="34" charset="0"/>
              </a:rPr>
              <a:t>Revealing </a:t>
            </a:r>
          </a:p>
          <a:p>
            <a:r>
              <a:rPr lang="en-IN" sz="5400" b="1" i="0" dirty="0">
                <a:solidFill>
                  <a:srgbClr val="333333"/>
                </a:solidFill>
                <a:effectLst/>
                <a:latin typeface="Arial" panose="020B0604020202020204" pitchFamily="34" charset="0"/>
              </a:rPr>
              <a:t>Uncommon</a:t>
            </a:r>
          </a:p>
          <a:p>
            <a:r>
              <a:rPr lang="en-IN" sz="5400" b="1" i="0" dirty="0">
                <a:solidFill>
                  <a:srgbClr val="333333"/>
                </a:solidFill>
                <a:effectLst/>
                <a:latin typeface="Arial" panose="020B0604020202020204" pitchFamily="34" charset="0"/>
              </a:rPr>
              <a:t>Tricks</a:t>
            </a:r>
          </a:p>
          <a:p>
            <a:endParaRPr lang="en-IN" dirty="0"/>
          </a:p>
        </p:txBody>
      </p:sp>
      <p:sp>
        <p:nvSpPr>
          <p:cNvPr id="9" name="TextBox 8">
            <a:extLst>
              <a:ext uri="{FF2B5EF4-FFF2-40B4-BE49-F238E27FC236}">
                <a16:creationId xmlns:a16="http://schemas.microsoft.com/office/drawing/2014/main" id="{F8835008-D9D5-BFF3-1CC1-D2856DEF6541}"/>
              </a:ext>
            </a:extLst>
          </p:cNvPr>
          <p:cNvSpPr txBox="1"/>
          <p:nvPr/>
        </p:nvSpPr>
        <p:spPr>
          <a:xfrm>
            <a:off x="5377545" y="4418818"/>
            <a:ext cx="6814455" cy="923330"/>
          </a:xfrm>
          <a:prstGeom prst="rect">
            <a:avLst/>
          </a:prstGeom>
          <a:noFill/>
        </p:spPr>
        <p:txBody>
          <a:bodyPr wrap="square" rtlCol="0">
            <a:spAutoFit/>
          </a:bodyPr>
          <a:lstStyle/>
          <a:p>
            <a:r>
              <a:rPr lang="en-US" b="1" i="0" dirty="0">
                <a:solidFill>
                  <a:srgbClr val="333333"/>
                </a:solidFill>
                <a:effectLst/>
                <a:latin typeface="Arial" panose="020B0604020202020204" pitchFamily="34" charset="0"/>
              </a:rPr>
              <a:t>25 Obscure Pandas &amp; NumPy Hacks learnt over 5 years of being a Data Scientist</a:t>
            </a:r>
          </a:p>
          <a:p>
            <a:endParaRPr lang="en-IN" dirty="0"/>
          </a:p>
        </p:txBody>
      </p:sp>
      <p:cxnSp>
        <p:nvCxnSpPr>
          <p:cNvPr id="14" name="Straight Connector 13">
            <a:extLst>
              <a:ext uri="{FF2B5EF4-FFF2-40B4-BE49-F238E27FC236}">
                <a16:creationId xmlns:a16="http://schemas.microsoft.com/office/drawing/2014/main" id="{AFF73AA8-35AF-CFE1-C5BB-0E20A2BB077E}"/>
              </a:ext>
            </a:extLst>
          </p:cNvPr>
          <p:cNvCxnSpPr/>
          <p:nvPr/>
        </p:nvCxnSpPr>
        <p:spPr>
          <a:xfrm>
            <a:off x="9610530" y="1450538"/>
            <a:ext cx="0" cy="2514972"/>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A logo with people in the middle&#10;&#10;Description automatically generated">
            <a:extLst>
              <a:ext uri="{FF2B5EF4-FFF2-40B4-BE49-F238E27FC236}">
                <a16:creationId xmlns:a16="http://schemas.microsoft.com/office/drawing/2014/main" id="{E279346B-4222-4455-0A84-9E59E4448AE6}"/>
              </a:ext>
            </a:extLst>
          </p:cNvPr>
          <p:cNvPicPr>
            <a:picLocks noChangeAspect="1"/>
          </p:cNvPicPr>
          <p:nvPr/>
        </p:nvPicPr>
        <p:blipFill rotWithShape="1">
          <a:blip r:embed="rId4"/>
          <a:srcRect l="37347" t="2379" r="36633" b="-2379"/>
          <a:stretch/>
        </p:blipFill>
        <p:spPr>
          <a:xfrm>
            <a:off x="9791188" y="1865921"/>
            <a:ext cx="2033539" cy="1953792"/>
          </a:xfrm>
          <a:prstGeom prst="rect">
            <a:avLst/>
          </a:prstGeom>
        </p:spPr>
      </p:pic>
    </p:spTree>
    <p:extLst>
      <p:ext uri="{BB962C8B-B14F-4D97-AF65-F5344CB8AC3E}">
        <p14:creationId xmlns:p14="http://schemas.microsoft.com/office/powerpoint/2010/main" val="29589358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3-09-20 15-52-23">
            <a:hlinkClick r:id="" action="ppaction://media"/>
            <a:extLst>
              <a:ext uri="{FF2B5EF4-FFF2-40B4-BE49-F238E27FC236}">
                <a16:creationId xmlns:a16="http://schemas.microsoft.com/office/drawing/2014/main" id="{588D5AE6-E740-82F5-C080-ABDBC65B0A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245" y="170575"/>
            <a:ext cx="11585510" cy="6516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0267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29D40CF-17E8-0F6B-89C5-471DAA12B7BA}"/>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 name="Group 52">
            <a:extLst>
              <a:ext uri="{FF2B5EF4-FFF2-40B4-BE49-F238E27FC236}">
                <a16:creationId xmlns:a16="http://schemas.microsoft.com/office/drawing/2014/main" id="{7F7BD0C3-FEF2-CB75-0BA8-B129781A53A7}"/>
              </a:ext>
            </a:extLst>
          </p:cNvPr>
          <p:cNvGrpSpPr/>
          <p:nvPr/>
        </p:nvGrpSpPr>
        <p:grpSpPr>
          <a:xfrm rot="2226491">
            <a:off x="260735" y="1479144"/>
            <a:ext cx="3297141" cy="3290559"/>
            <a:chOff x="4095559" y="1320231"/>
            <a:chExt cx="3571230" cy="3564101"/>
          </a:xfrm>
        </p:grpSpPr>
        <p:grpSp>
          <p:nvGrpSpPr>
            <p:cNvPr id="54" name="Group 53">
              <a:extLst>
                <a:ext uri="{FF2B5EF4-FFF2-40B4-BE49-F238E27FC236}">
                  <a16:creationId xmlns:a16="http://schemas.microsoft.com/office/drawing/2014/main" id="{5D173974-0B7B-7D45-DA07-FF1B371FB3AD}"/>
                </a:ext>
              </a:extLst>
            </p:cNvPr>
            <p:cNvGrpSpPr/>
            <p:nvPr/>
          </p:nvGrpSpPr>
          <p:grpSpPr>
            <a:xfrm>
              <a:off x="4095559" y="1320231"/>
              <a:ext cx="3571230" cy="3564101"/>
              <a:chOff x="4095559" y="1320231"/>
              <a:chExt cx="3571230" cy="3564101"/>
            </a:xfrm>
          </p:grpSpPr>
          <p:sp>
            <p:nvSpPr>
              <p:cNvPr id="62" name="Freeform: Shape 61">
                <a:extLst>
                  <a:ext uri="{FF2B5EF4-FFF2-40B4-BE49-F238E27FC236}">
                    <a16:creationId xmlns:a16="http://schemas.microsoft.com/office/drawing/2014/main" id="{22504E84-AC0F-4486-C2BA-80E9EFAE9AE5}"/>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27AA8"/>
              </a:solidFill>
              <a:ln>
                <a:solidFill>
                  <a:srgbClr val="7F7F7F"/>
                </a:solidFill>
              </a:ln>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63" name="Freeform: Shape 62">
                <a:extLst>
                  <a:ext uri="{FF2B5EF4-FFF2-40B4-BE49-F238E27FC236}">
                    <a16:creationId xmlns:a16="http://schemas.microsoft.com/office/drawing/2014/main" id="{FF37DA98-674E-E00D-DE50-F6B6316CDC24}"/>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4" name="Freeform: Shape 63">
                <a:extLst>
                  <a:ext uri="{FF2B5EF4-FFF2-40B4-BE49-F238E27FC236}">
                    <a16:creationId xmlns:a16="http://schemas.microsoft.com/office/drawing/2014/main" id="{98497D4F-41D1-CF99-7F74-F04B00416582}"/>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5" name="Freeform: Shape 64">
                <a:extLst>
                  <a:ext uri="{FF2B5EF4-FFF2-40B4-BE49-F238E27FC236}">
                    <a16:creationId xmlns:a16="http://schemas.microsoft.com/office/drawing/2014/main" id="{283B405A-7C57-0940-51A0-7EF19BF0EE80}"/>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66" name="Freeform: Shape 65">
                <a:extLst>
                  <a:ext uri="{FF2B5EF4-FFF2-40B4-BE49-F238E27FC236}">
                    <a16:creationId xmlns:a16="http://schemas.microsoft.com/office/drawing/2014/main" id="{17FA50C9-4B5A-DE6E-A6C3-1AAF54D4BF7C}"/>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7" name="Freeform: Shape 66">
                <a:extLst>
                  <a:ext uri="{FF2B5EF4-FFF2-40B4-BE49-F238E27FC236}">
                    <a16:creationId xmlns:a16="http://schemas.microsoft.com/office/drawing/2014/main" id="{B67800B0-A846-CF29-663F-2FB0C4F37BC0}"/>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8" name="Freeform: Shape 67">
                <a:extLst>
                  <a:ext uri="{FF2B5EF4-FFF2-40B4-BE49-F238E27FC236}">
                    <a16:creationId xmlns:a16="http://schemas.microsoft.com/office/drawing/2014/main" id="{DEFC2D58-BAA0-80FE-CC89-09DCD8EF0DE4}"/>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55" name="Graphic 54" descr="Briefcase with solid fill">
              <a:hlinkClick r:id="rId3" action="ppaction://hlinksldjump"/>
              <a:extLst>
                <a:ext uri="{FF2B5EF4-FFF2-40B4-BE49-F238E27FC236}">
                  <a16:creationId xmlns:a16="http://schemas.microsoft.com/office/drawing/2014/main" id="{A7D8D1D0-0E2A-188B-C7E5-C81F6F66E3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56" name="Graphic 55" descr="Address Book with solid fill">
              <a:hlinkClick r:id="rId6" action="ppaction://hlinksldjump"/>
              <a:extLst>
                <a:ext uri="{FF2B5EF4-FFF2-40B4-BE49-F238E27FC236}">
                  <a16:creationId xmlns:a16="http://schemas.microsoft.com/office/drawing/2014/main" id="{92FB590B-C2A2-E867-362D-291761C53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57" name="Graphic 56" descr="Good Idea with solid fill">
              <a:hlinkClick r:id="rId9" action="ppaction://hlinksldjump"/>
              <a:extLst>
                <a:ext uri="{FF2B5EF4-FFF2-40B4-BE49-F238E27FC236}">
                  <a16:creationId xmlns:a16="http://schemas.microsoft.com/office/drawing/2014/main" id="{7A85AC66-C9D8-BB0E-6F69-E5C86ABA95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58" name="Graphic 57" descr="Scatterplot with solid fill">
              <a:hlinkClick r:id="rId12" action="ppaction://hlinksldjump"/>
              <a:extLst>
                <a:ext uri="{FF2B5EF4-FFF2-40B4-BE49-F238E27FC236}">
                  <a16:creationId xmlns:a16="http://schemas.microsoft.com/office/drawing/2014/main" id="{A866AB3D-8805-D8C2-D2B3-C90C3180CA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4" cy="554174"/>
            </a:xfrm>
            <a:prstGeom prst="rect">
              <a:avLst/>
            </a:prstGeom>
            <a:effectLst>
              <a:outerShdw blurRad="50800" dist="38100" dir="18900000" algn="bl" rotWithShape="0">
                <a:prstClr val="black">
                  <a:alpha val="40000"/>
                </a:prstClr>
              </a:outerShdw>
            </a:effectLst>
          </p:spPr>
        </p:pic>
        <p:pic>
          <p:nvPicPr>
            <p:cNvPr id="59" name="Graphic 58" descr="Home with solid fill">
              <a:hlinkClick r:id="rId15" action="ppaction://hlinksldjump"/>
              <a:extLst>
                <a:ext uri="{FF2B5EF4-FFF2-40B4-BE49-F238E27FC236}">
                  <a16:creationId xmlns:a16="http://schemas.microsoft.com/office/drawing/2014/main" id="{9B946D81-0119-DF49-A4B3-6B932A438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60" name="Graphic 59" descr="Aspiration with solid fill">
              <a:hlinkClick r:id="rId18" action="ppaction://hlinksldjump"/>
              <a:extLst>
                <a:ext uri="{FF2B5EF4-FFF2-40B4-BE49-F238E27FC236}">
                  <a16:creationId xmlns:a16="http://schemas.microsoft.com/office/drawing/2014/main" id="{A2F6317D-756F-84BE-D1CE-51266A4ED0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373718">
              <a:off x="4567878" y="1957288"/>
              <a:ext cx="618581" cy="618581"/>
            </a:xfrm>
            <a:prstGeom prst="rect">
              <a:avLst/>
            </a:prstGeom>
          </p:spPr>
        </p:pic>
        <p:pic>
          <p:nvPicPr>
            <p:cNvPr id="61" name="Graphic 60" descr="Clipboard with solid fill">
              <a:hlinkClick r:id="rId21" action="ppaction://hlinksldjump"/>
              <a:extLst>
                <a:ext uri="{FF2B5EF4-FFF2-40B4-BE49-F238E27FC236}">
                  <a16:creationId xmlns:a16="http://schemas.microsoft.com/office/drawing/2014/main" id="{62E351A7-46DD-99AB-C50C-2CB20636A6D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3" y="4056281"/>
              <a:ext cx="559607" cy="559607"/>
            </a:xfrm>
            <a:prstGeom prst="rect">
              <a:avLst/>
            </a:prstGeom>
          </p:spPr>
        </p:pic>
      </p:grpSp>
      <p:sp>
        <p:nvSpPr>
          <p:cNvPr id="71" name="Oval 70">
            <a:extLst>
              <a:ext uri="{FF2B5EF4-FFF2-40B4-BE49-F238E27FC236}">
                <a16:creationId xmlns:a16="http://schemas.microsoft.com/office/drawing/2014/main" id="{F901DB59-F787-B094-B02E-36DAF0824989}"/>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Freeform: Shape 71">
            <a:extLst>
              <a:ext uri="{FF2B5EF4-FFF2-40B4-BE49-F238E27FC236}">
                <a16:creationId xmlns:a16="http://schemas.microsoft.com/office/drawing/2014/main" id="{54205097-C2D9-873D-A5E7-E179818D1E3B}"/>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3" name="Freeform: Shape 72">
            <a:extLst>
              <a:ext uri="{FF2B5EF4-FFF2-40B4-BE49-F238E27FC236}">
                <a16:creationId xmlns:a16="http://schemas.microsoft.com/office/drawing/2014/main" id="{95909CCD-BA68-34C6-8394-5A7EA8BCB196}"/>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4" name="Freeform: Shape 73">
            <a:extLst>
              <a:ext uri="{FF2B5EF4-FFF2-40B4-BE49-F238E27FC236}">
                <a16:creationId xmlns:a16="http://schemas.microsoft.com/office/drawing/2014/main" id="{0BBA4D65-311E-C6F8-8EB3-D94DA904CE05}"/>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grpSp>
        <p:nvGrpSpPr>
          <p:cNvPr id="21" name="Group 20">
            <a:extLst>
              <a:ext uri="{FF2B5EF4-FFF2-40B4-BE49-F238E27FC236}">
                <a16:creationId xmlns:a16="http://schemas.microsoft.com/office/drawing/2014/main" id="{C560777F-1018-E537-2E67-3B32559B9D21}"/>
              </a:ext>
            </a:extLst>
          </p:cNvPr>
          <p:cNvGrpSpPr/>
          <p:nvPr/>
        </p:nvGrpSpPr>
        <p:grpSpPr>
          <a:xfrm>
            <a:off x="4320981" y="729233"/>
            <a:ext cx="6963517" cy="4099916"/>
            <a:chOff x="4320981" y="729233"/>
            <a:chExt cx="6963517" cy="4099916"/>
          </a:xfrm>
        </p:grpSpPr>
        <p:sp>
          <p:nvSpPr>
            <p:cNvPr id="2" name="TextBox 1">
              <a:extLst>
                <a:ext uri="{FF2B5EF4-FFF2-40B4-BE49-F238E27FC236}">
                  <a16:creationId xmlns:a16="http://schemas.microsoft.com/office/drawing/2014/main" id="{EF4C5489-FC2C-82D8-592A-EB961C020A72}"/>
                </a:ext>
              </a:extLst>
            </p:cNvPr>
            <p:cNvSpPr txBox="1"/>
            <p:nvPr/>
          </p:nvSpPr>
          <p:spPr>
            <a:xfrm>
              <a:off x="4414465" y="729233"/>
              <a:ext cx="6334400" cy="923330"/>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NUMPY analog for Factorize</a:t>
              </a:r>
            </a:p>
            <a:p>
              <a:endParaRPr lang="en-US" dirty="0"/>
            </a:p>
          </p:txBody>
        </p:sp>
        <p:cxnSp>
          <p:nvCxnSpPr>
            <p:cNvPr id="4" name="Straight Connector 3">
              <a:extLst>
                <a:ext uri="{FF2B5EF4-FFF2-40B4-BE49-F238E27FC236}">
                  <a16:creationId xmlns:a16="http://schemas.microsoft.com/office/drawing/2014/main" id="{F43787FE-2F53-C9A3-A1EB-27482DCE4EAA}"/>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C59A8A0A-DD00-4DBF-B9EB-0436D23E6E06}"/>
                    </a:ext>
                  </a:extLst>
                </p:cNvPr>
                <p:cNvGraphicFramePr/>
                <p:nvPr/>
              </p:nvGraphicFramePr>
              <p:xfrm>
                <a:off x="4320981" y="1847924"/>
                <a:ext cx="5002108" cy="2981225"/>
              </p:xfrm>
              <a:graphic>
                <a:graphicData uri="http://schemas.microsoft.com/office/drawing/2014/chartex">
                  <cx:chart xmlns:cx="http://schemas.microsoft.com/office/drawing/2014/chartex" xmlns:r="http://schemas.openxmlformats.org/officeDocument/2006/relationships" r:id="rId24"/>
                </a:graphicData>
              </a:graphic>
            </p:graphicFrame>
          </mc:Choice>
          <mc:Fallback xmlns="">
            <p:pic>
              <p:nvPicPr>
                <p:cNvPr id="10" name="Chart 9">
                  <a:extLst>
                    <a:ext uri="{FF2B5EF4-FFF2-40B4-BE49-F238E27FC236}">
                      <a16:creationId xmlns:a16="http://schemas.microsoft.com/office/drawing/2014/main" id="{C59A8A0A-DD00-4DBF-B9EB-0436D23E6E06}"/>
                    </a:ext>
                  </a:extLst>
                </p:cNvPr>
                <p:cNvPicPr>
                  <a:picLocks noGrp="1" noRot="1" noChangeAspect="1" noMove="1" noResize="1" noEditPoints="1" noAdjustHandles="1" noChangeArrowheads="1" noChangeShapeType="1"/>
                </p:cNvPicPr>
                <p:nvPr/>
              </p:nvPicPr>
              <p:blipFill>
                <a:blip r:embed="rId25"/>
                <a:stretch>
                  <a:fillRect/>
                </a:stretch>
              </p:blipFill>
              <p:spPr>
                <a:xfrm>
                  <a:off x="4320981" y="1847924"/>
                  <a:ext cx="5002108" cy="2981225"/>
                </a:xfrm>
                <a:prstGeom prst="rect">
                  <a:avLst/>
                </a:prstGeom>
              </p:spPr>
            </p:pic>
          </mc:Fallback>
        </mc:AlternateContent>
      </p:grpSp>
      <p:pic>
        <p:nvPicPr>
          <p:cNvPr id="15" name="Graphic 14" descr="Aperture with solid fill">
            <a:extLst>
              <a:ext uri="{FF2B5EF4-FFF2-40B4-BE49-F238E27FC236}">
                <a16:creationId xmlns:a16="http://schemas.microsoft.com/office/drawing/2014/main" id="{68C75555-6522-02C1-CA9A-B43A57B930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65" y="6128024"/>
            <a:ext cx="366006" cy="366006"/>
          </a:xfrm>
          <a:prstGeom prst="rect">
            <a:avLst/>
          </a:prstGeom>
        </p:spPr>
      </p:pic>
      <p:sp>
        <p:nvSpPr>
          <p:cNvPr id="16" name="TextBox 15">
            <a:extLst>
              <a:ext uri="{FF2B5EF4-FFF2-40B4-BE49-F238E27FC236}">
                <a16:creationId xmlns:a16="http://schemas.microsoft.com/office/drawing/2014/main" id="{12F94F13-0BAF-4409-2DF6-575C6E006F09}"/>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pic>
        <p:nvPicPr>
          <p:cNvPr id="8" name="Picture 7">
            <a:extLst>
              <a:ext uri="{FF2B5EF4-FFF2-40B4-BE49-F238E27FC236}">
                <a16:creationId xmlns:a16="http://schemas.microsoft.com/office/drawing/2014/main" id="{2DF8D2C8-9BF3-2330-5F53-FF734ED56848}"/>
              </a:ext>
            </a:extLst>
          </p:cNvPr>
          <p:cNvPicPr>
            <a:picLocks noChangeAspect="1"/>
          </p:cNvPicPr>
          <p:nvPr/>
        </p:nvPicPr>
        <p:blipFill rotWithShape="1">
          <a:blip r:embed="rId28"/>
          <a:srcRect r="21249"/>
          <a:stretch/>
        </p:blipFill>
        <p:spPr>
          <a:xfrm>
            <a:off x="4122685" y="2343757"/>
            <a:ext cx="7102140" cy="2981223"/>
          </a:xfrm>
          <a:prstGeom prst="rect">
            <a:avLst/>
          </a:prstGeom>
        </p:spPr>
      </p:pic>
    </p:spTree>
    <p:extLst>
      <p:ext uri="{BB962C8B-B14F-4D97-AF65-F5344CB8AC3E}">
        <p14:creationId xmlns:p14="http://schemas.microsoft.com/office/powerpoint/2010/main" val="5067345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72"/>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74"/>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72"/>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74"/>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4" grpId="0" animBg="1"/>
      <p:bldP spid="7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D3D0D1F-0BCE-BD60-15CB-9A51C6543DCB}"/>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 name="Group 52">
            <a:extLst>
              <a:ext uri="{FF2B5EF4-FFF2-40B4-BE49-F238E27FC236}">
                <a16:creationId xmlns:a16="http://schemas.microsoft.com/office/drawing/2014/main" id="{75D0A8BF-8EA9-893E-72BB-CCD22086AAF9}"/>
              </a:ext>
            </a:extLst>
          </p:cNvPr>
          <p:cNvGrpSpPr/>
          <p:nvPr/>
        </p:nvGrpSpPr>
        <p:grpSpPr>
          <a:xfrm rot="5229879">
            <a:off x="260735" y="1479144"/>
            <a:ext cx="3297141" cy="3290559"/>
            <a:chOff x="4095559" y="1320231"/>
            <a:chExt cx="3571230" cy="3564101"/>
          </a:xfrm>
        </p:grpSpPr>
        <p:grpSp>
          <p:nvGrpSpPr>
            <p:cNvPr id="54" name="Group 53">
              <a:extLst>
                <a:ext uri="{FF2B5EF4-FFF2-40B4-BE49-F238E27FC236}">
                  <a16:creationId xmlns:a16="http://schemas.microsoft.com/office/drawing/2014/main" id="{01FC6A9F-CDA1-E2DF-80B0-102D27EB7417}"/>
                </a:ext>
              </a:extLst>
            </p:cNvPr>
            <p:cNvGrpSpPr/>
            <p:nvPr/>
          </p:nvGrpSpPr>
          <p:grpSpPr>
            <a:xfrm>
              <a:off x="4095559" y="1320231"/>
              <a:ext cx="3571230" cy="3564101"/>
              <a:chOff x="4095559" y="1320231"/>
              <a:chExt cx="3571230" cy="3564101"/>
            </a:xfrm>
          </p:grpSpPr>
          <p:sp>
            <p:nvSpPr>
              <p:cNvPr id="62" name="Freeform: Shape 61">
                <a:extLst>
                  <a:ext uri="{FF2B5EF4-FFF2-40B4-BE49-F238E27FC236}">
                    <a16:creationId xmlns:a16="http://schemas.microsoft.com/office/drawing/2014/main" id="{7C29F2BC-ABF5-6392-2DCA-240772D5D8D1}"/>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63" name="Freeform: Shape 62">
                <a:extLst>
                  <a:ext uri="{FF2B5EF4-FFF2-40B4-BE49-F238E27FC236}">
                    <a16:creationId xmlns:a16="http://schemas.microsoft.com/office/drawing/2014/main" id="{B72FF603-8414-5872-452F-D8020AA5738E}"/>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4" name="Freeform: Shape 63">
                <a:extLst>
                  <a:ext uri="{FF2B5EF4-FFF2-40B4-BE49-F238E27FC236}">
                    <a16:creationId xmlns:a16="http://schemas.microsoft.com/office/drawing/2014/main" id="{00A6BA38-17FE-461C-5EB1-378A1ECE4889}"/>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5" name="Freeform: Shape 64">
                <a:extLst>
                  <a:ext uri="{FF2B5EF4-FFF2-40B4-BE49-F238E27FC236}">
                    <a16:creationId xmlns:a16="http://schemas.microsoft.com/office/drawing/2014/main" id="{64732822-8535-E887-7097-64E1DE60726A}"/>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66" name="Freeform: Shape 65">
                <a:extLst>
                  <a:ext uri="{FF2B5EF4-FFF2-40B4-BE49-F238E27FC236}">
                    <a16:creationId xmlns:a16="http://schemas.microsoft.com/office/drawing/2014/main" id="{93E378FE-7F7A-333E-A93F-77513DD7C13C}"/>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7" name="Freeform: Shape 66">
                <a:extLst>
                  <a:ext uri="{FF2B5EF4-FFF2-40B4-BE49-F238E27FC236}">
                    <a16:creationId xmlns:a16="http://schemas.microsoft.com/office/drawing/2014/main" id="{0A1D7D62-7138-F6E4-3377-C1D7A90B0CBF}"/>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8" name="Freeform: Shape 67">
                <a:extLst>
                  <a:ext uri="{FF2B5EF4-FFF2-40B4-BE49-F238E27FC236}">
                    <a16:creationId xmlns:a16="http://schemas.microsoft.com/office/drawing/2014/main" id="{0D0D59C9-AC6C-DB79-276B-CD5B5AC7C9FE}"/>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55" name="Graphic 54" descr="Briefcase with solid fill">
              <a:hlinkClick r:id="rId3" action="ppaction://hlinksldjump"/>
              <a:extLst>
                <a:ext uri="{FF2B5EF4-FFF2-40B4-BE49-F238E27FC236}">
                  <a16:creationId xmlns:a16="http://schemas.microsoft.com/office/drawing/2014/main" id="{9CA528B1-3A1D-5DD6-CF1F-70DBF2915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56" name="Graphic 55" descr="Address Book with solid fill">
              <a:hlinkClick r:id="rId6" action="ppaction://hlinksldjump"/>
              <a:extLst>
                <a:ext uri="{FF2B5EF4-FFF2-40B4-BE49-F238E27FC236}">
                  <a16:creationId xmlns:a16="http://schemas.microsoft.com/office/drawing/2014/main" id="{C31D1349-86B6-83EB-EFDD-E75BCCC66C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57" name="Graphic 56" descr="Good Idea with solid fill">
              <a:hlinkClick r:id="rId9" action="ppaction://hlinksldjump"/>
              <a:extLst>
                <a:ext uri="{FF2B5EF4-FFF2-40B4-BE49-F238E27FC236}">
                  <a16:creationId xmlns:a16="http://schemas.microsoft.com/office/drawing/2014/main" id="{2504F571-63DD-B123-F2BE-F7E471D319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a:effectLst>
              <a:outerShdw blurRad="50800" dist="38100" dir="18900000" algn="bl" rotWithShape="0">
                <a:prstClr val="black">
                  <a:alpha val="40000"/>
                </a:prstClr>
              </a:outerShdw>
            </a:effectLst>
          </p:spPr>
        </p:pic>
        <p:pic>
          <p:nvPicPr>
            <p:cNvPr id="58" name="Graphic 57" descr="Scatterplot with solid fill">
              <a:hlinkClick r:id="rId12" action="ppaction://hlinksldjump"/>
              <a:extLst>
                <a:ext uri="{FF2B5EF4-FFF2-40B4-BE49-F238E27FC236}">
                  <a16:creationId xmlns:a16="http://schemas.microsoft.com/office/drawing/2014/main" id="{46C33499-8731-B18B-6FDC-3E3BBA0436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59" name="Graphic 58" descr="Home with solid fill">
              <a:hlinkClick r:id="rId15" action="ppaction://hlinksldjump"/>
              <a:extLst>
                <a:ext uri="{FF2B5EF4-FFF2-40B4-BE49-F238E27FC236}">
                  <a16:creationId xmlns:a16="http://schemas.microsoft.com/office/drawing/2014/main" id="{3ABCD17B-6A82-F0B6-0268-BA9D152FF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60" name="Graphic 59" descr="Aspiration with solid fill">
              <a:hlinkClick r:id="rId18" action="ppaction://hlinksldjump"/>
              <a:extLst>
                <a:ext uri="{FF2B5EF4-FFF2-40B4-BE49-F238E27FC236}">
                  <a16:creationId xmlns:a16="http://schemas.microsoft.com/office/drawing/2014/main" id="{10B7702A-E556-FFB1-D7BD-C5C825831E3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23664">
              <a:off x="4567877" y="1957289"/>
              <a:ext cx="618581" cy="618581"/>
            </a:xfrm>
            <a:prstGeom prst="rect">
              <a:avLst/>
            </a:prstGeom>
          </p:spPr>
        </p:pic>
        <p:pic>
          <p:nvPicPr>
            <p:cNvPr id="61" name="Graphic 60" descr="Clipboard with solid fill">
              <a:hlinkClick r:id="rId21" action="ppaction://hlinksldjump"/>
              <a:extLst>
                <a:ext uri="{FF2B5EF4-FFF2-40B4-BE49-F238E27FC236}">
                  <a16:creationId xmlns:a16="http://schemas.microsoft.com/office/drawing/2014/main" id="{1D81AA9D-47FE-D1EA-AFCE-2065B76911F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71" name="Oval 70">
            <a:extLst>
              <a:ext uri="{FF2B5EF4-FFF2-40B4-BE49-F238E27FC236}">
                <a16:creationId xmlns:a16="http://schemas.microsoft.com/office/drawing/2014/main" id="{0204CA12-83D8-84C7-94F8-097FE315FFC5}"/>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Freeform: Shape 71">
            <a:extLst>
              <a:ext uri="{FF2B5EF4-FFF2-40B4-BE49-F238E27FC236}">
                <a16:creationId xmlns:a16="http://schemas.microsoft.com/office/drawing/2014/main" id="{B4FDF9B3-EB3C-590E-D75B-5F058F986B87}"/>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3" name="Freeform: Shape 72">
            <a:extLst>
              <a:ext uri="{FF2B5EF4-FFF2-40B4-BE49-F238E27FC236}">
                <a16:creationId xmlns:a16="http://schemas.microsoft.com/office/drawing/2014/main" id="{24D7EB78-E3D1-FBE3-BCD4-4D1716E02AF7}"/>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4" name="Freeform: Shape 73">
            <a:extLst>
              <a:ext uri="{FF2B5EF4-FFF2-40B4-BE49-F238E27FC236}">
                <a16:creationId xmlns:a16="http://schemas.microsoft.com/office/drawing/2014/main" id="{8905B670-91A1-1016-BE5D-6E81CE3EF691}"/>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grpSp>
        <p:nvGrpSpPr>
          <p:cNvPr id="52" name="Group 51">
            <a:extLst>
              <a:ext uri="{FF2B5EF4-FFF2-40B4-BE49-F238E27FC236}">
                <a16:creationId xmlns:a16="http://schemas.microsoft.com/office/drawing/2014/main" id="{A885DB3D-6EEC-2A8E-91BF-49B05014078F}"/>
              </a:ext>
            </a:extLst>
          </p:cNvPr>
          <p:cNvGrpSpPr/>
          <p:nvPr/>
        </p:nvGrpSpPr>
        <p:grpSpPr>
          <a:xfrm>
            <a:off x="4469993" y="732105"/>
            <a:ext cx="7109297" cy="5138766"/>
            <a:chOff x="4469993" y="732105"/>
            <a:chExt cx="7109297" cy="5138766"/>
          </a:xfrm>
        </p:grpSpPr>
        <p:sp>
          <p:nvSpPr>
            <p:cNvPr id="2" name="TextBox 1">
              <a:extLst>
                <a:ext uri="{FF2B5EF4-FFF2-40B4-BE49-F238E27FC236}">
                  <a16:creationId xmlns:a16="http://schemas.microsoft.com/office/drawing/2014/main" id="{D4FF6B06-24F9-159F-FF67-2E2C7055DFD0}"/>
                </a:ext>
              </a:extLst>
            </p:cNvPr>
            <p:cNvSpPr txBox="1"/>
            <p:nvPr/>
          </p:nvSpPr>
          <p:spPr>
            <a:xfrm>
              <a:off x="4484914" y="732105"/>
              <a:ext cx="6375918" cy="646331"/>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FEATURE ENGINEERING</a:t>
              </a:r>
              <a:endParaRPr lang="ru-RU"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cxnSp>
          <p:nvCxnSpPr>
            <p:cNvPr id="3" name="Straight Connector 2">
              <a:extLst>
                <a:ext uri="{FF2B5EF4-FFF2-40B4-BE49-F238E27FC236}">
                  <a16:creationId xmlns:a16="http://schemas.microsoft.com/office/drawing/2014/main" id="{97DE9C48-D4CF-30A3-BE5B-4E1D21CA2E91}"/>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pic>
          <p:nvPicPr>
            <p:cNvPr id="5" name="Graphic 4" descr="Lightbulb with solid fill">
              <a:extLst>
                <a:ext uri="{FF2B5EF4-FFF2-40B4-BE49-F238E27FC236}">
                  <a16:creationId xmlns:a16="http://schemas.microsoft.com/office/drawing/2014/main" id="{892E4411-0CDC-5629-F774-E37BD3FA67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31858" y="2910652"/>
              <a:ext cx="1810657" cy="1810657"/>
            </a:xfrm>
            <a:prstGeom prst="rect">
              <a:avLst/>
            </a:prstGeom>
            <a:effectLst>
              <a:innerShdw blurRad="63500" dist="50800" dir="13500000">
                <a:prstClr val="black">
                  <a:alpha val="50000"/>
                </a:prstClr>
              </a:innerShdw>
            </a:effectLst>
          </p:spPr>
        </p:pic>
        <p:cxnSp>
          <p:nvCxnSpPr>
            <p:cNvPr id="9" name="Straight Connector 8">
              <a:extLst>
                <a:ext uri="{FF2B5EF4-FFF2-40B4-BE49-F238E27FC236}">
                  <a16:creationId xmlns:a16="http://schemas.microsoft.com/office/drawing/2014/main" id="{A2F0B521-D3DA-5F79-95E2-7167634206F4}"/>
                </a:ext>
              </a:extLst>
            </p:cNvPr>
            <p:cNvCxnSpPr>
              <a:stCxn id="5" idx="0"/>
            </p:cNvCxnSpPr>
            <p:nvPr/>
          </p:nvCxnSpPr>
          <p:spPr>
            <a:xfrm flipH="1" flipV="1">
              <a:off x="7637186" y="2160442"/>
              <a:ext cx="1" cy="7502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E327C3-CAD5-945C-CC4E-BE3A10E501FA}"/>
                </a:ext>
              </a:extLst>
            </p:cNvPr>
            <p:cNvCxnSpPr/>
            <p:nvPr/>
          </p:nvCxnSpPr>
          <p:spPr>
            <a:xfrm>
              <a:off x="7637186" y="2160442"/>
              <a:ext cx="141056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E9750C-D162-6D0B-CA33-C7ADA487B00E}"/>
                </a:ext>
              </a:extLst>
            </p:cNvPr>
            <p:cNvCxnSpPr>
              <a:cxnSpLocks/>
              <a:stCxn id="5" idx="3"/>
            </p:cNvCxnSpPr>
            <p:nvPr/>
          </p:nvCxnSpPr>
          <p:spPr>
            <a:xfrm>
              <a:off x="8542515" y="3815981"/>
              <a:ext cx="13233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B5566E-9525-3F83-620E-81A8FFAA4BE1}"/>
                </a:ext>
              </a:extLst>
            </p:cNvPr>
            <p:cNvCxnSpPr/>
            <p:nvPr/>
          </p:nvCxnSpPr>
          <p:spPr>
            <a:xfrm>
              <a:off x="9865895" y="3815980"/>
              <a:ext cx="0" cy="9053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9EA002-71B3-D89B-AFE7-A779486F5AD4}"/>
                </a:ext>
              </a:extLst>
            </p:cNvPr>
            <p:cNvCxnSpPr>
              <a:cxnSpLocks/>
            </p:cNvCxnSpPr>
            <p:nvPr/>
          </p:nvCxnSpPr>
          <p:spPr>
            <a:xfrm flipH="1" flipV="1">
              <a:off x="6617369" y="3815980"/>
              <a:ext cx="102458"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CA0FDC-3D1C-F80C-C455-3105CD0A824F}"/>
                </a:ext>
              </a:extLst>
            </p:cNvPr>
            <p:cNvCxnSpPr/>
            <p:nvPr/>
          </p:nvCxnSpPr>
          <p:spPr>
            <a:xfrm flipV="1">
              <a:off x="6617368" y="2978464"/>
              <a:ext cx="0" cy="83751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CCC3770-4199-2FFE-3889-EE35648201BE}"/>
                </a:ext>
              </a:extLst>
            </p:cNvPr>
            <p:cNvCxnSpPr>
              <a:cxnSpLocks/>
            </p:cNvCxnSpPr>
            <p:nvPr/>
          </p:nvCxnSpPr>
          <p:spPr>
            <a:xfrm flipH="1">
              <a:off x="6458300" y="2978464"/>
              <a:ext cx="1624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FCFC57-C3C1-4130-C83C-DC73154D2521}"/>
                </a:ext>
              </a:extLst>
            </p:cNvPr>
            <p:cNvCxnSpPr/>
            <p:nvPr/>
          </p:nvCxnSpPr>
          <p:spPr>
            <a:xfrm>
              <a:off x="7411453" y="4708724"/>
              <a:ext cx="0" cy="3565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F7FAFA-3C75-0B6A-5349-7D55323EBECC}"/>
                </a:ext>
              </a:extLst>
            </p:cNvPr>
            <p:cNvCxnSpPr>
              <a:cxnSpLocks/>
            </p:cNvCxnSpPr>
            <p:nvPr/>
          </p:nvCxnSpPr>
          <p:spPr>
            <a:xfrm flipH="1">
              <a:off x="5555779" y="5065295"/>
              <a:ext cx="18556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4C1B51-0FE4-0EDD-B34E-4947CA67BA2E}"/>
                </a:ext>
              </a:extLst>
            </p:cNvPr>
            <p:cNvCxnSpPr/>
            <p:nvPr/>
          </p:nvCxnSpPr>
          <p:spPr>
            <a:xfrm>
              <a:off x="5567135" y="5065295"/>
              <a:ext cx="0" cy="2294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50877-4E02-E67D-F70E-DD9DBCCFC195}"/>
                </a:ext>
              </a:extLst>
            </p:cNvPr>
            <p:cNvSpPr txBox="1"/>
            <p:nvPr/>
          </p:nvSpPr>
          <p:spPr>
            <a:xfrm>
              <a:off x="4469993" y="2478501"/>
              <a:ext cx="2116967" cy="584775"/>
            </a:xfrm>
            <a:prstGeom prst="rect">
              <a:avLst/>
            </a:prstGeom>
            <a:noFill/>
          </p:spPr>
          <p:txBody>
            <a:bodyPr wrap="square" rtlCol="0">
              <a:spAutoFit/>
            </a:bodyPr>
            <a:lstStyle/>
            <a:p>
              <a:r>
                <a:rPr lang="en-US" dirty="0">
                  <a:latin typeface="Posterama" panose="020B0504020200020000" pitchFamily="34" charset="0"/>
                  <a:cs typeface="Posterama" panose="020B0504020200020000" pitchFamily="34" charset="0"/>
                </a:rPr>
                <a:t>Time</a:t>
              </a:r>
            </a:p>
            <a:p>
              <a:r>
                <a:rPr lang="en-US" sz="1400" dirty="0">
                  <a:latin typeface="Calibri" panose="020F0502020204030204" pitchFamily="34" charset="0"/>
                  <a:cs typeface="Calibri" panose="020F0502020204030204" pitchFamily="34" charset="0"/>
                </a:rPr>
                <a:t>Expand on a timestamp</a:t>
              </a:r>
              <a:endParaRPr lang="ru-RU" sz="1400"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3632FB2-25DF-2AB4-0712-B28808F3AF99}"/>
                </a:ext>
              </a:extLst>
            </p:cNvPr>
            <p:cNvSpPr txBox="1"/>
            <p:nvPr/>
          </p:nvSpPr>
          <p:spPr>
            <a:xfrm>
              <a:off x="4554192" y="5286096"/>
              <a:ext cx="2723686"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Duration</a:t>
              </a:r>
            </a:p>
            <a:p>
              <a:r>
                <a:rPr lang="en-US" sz="1400" dirty="0">
                  <a:latin typeface="Calibri" panose="020F0502020204030204" pitchFamily="34" charset="0"/>
                  <a:cs typeface="Calibri" panose="020F0502020204030204" pitchFamily="34" charset="0"/>
                </a:rPr>
                <a:t>Different timescales and lags</a:t>
              </a:r>
            </a:p>
          </p:txBody>
        </p:sp>
        <p:sp>
          <p:nvSpPr>
            <p:cNvPr id="45" name="TextBox 44">
              <a:extLst>
                <a:ext uri="{FF2B5EF4-FFF2-40B4-BE49-F238E27FC236}">
                  <a16:creationId xmlns:a16="http://schemas.microsoft.com/office/drawing/2014/main" id="{26C4E41D-AB59-DC93-5971-7BD7048B8C0F}"/>
                </a:ext>
              </a:extLst>
            </p:cNvPr>
            <p:cNvSpPr txBox="1"/>
            <p:nvPr/>
          </p:nvSpPr>
          <p:spPr>
            <a:xfrm>
              <a:off x="9146550" y="4738237"/>
              <a:ext cx="2432740"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Distance</a:t>
              </a:r>
            </a:p>
            <a:p>
              <a:r>
                <a:rPr lang="en-US" sz="1400" dirty="0">
                  <a:cs typeface="Calibri" panose="020F0502020204030204" pitchFamily="34" charset="0"/>
                </a:rPr>
                <a:t>Calculate between coordinates</a:t>
              </a:r>
              <a:endParaRPr lang="ru-RU" sz="1400" dirty="0">
                <a:cs typeface="Calibri" panose="020F0502020204030204" pitchFamily="34" charset="0"/>
              </a:endParaRPr>
            </a:p>
          </p:txBody>
        </p:sp>
        <p:sp>
          <p:nvSpPr>
            <p:cNvPr id="47" name="TextBox 46">
              <a:extLst>
                <a:ext uri="{FF2B5EF4-FFF2-40B4-BE49-F238E27FC236}">
                  <a16:creationId xmlns:a16="http://schemas.microsoft.com/office/drawing/2014/main" id="{5904D71B-716B-F287-3233-9DED954F1CB7}"/>
                </a:ext>
              </a:extLst>
            </p:cNvPr>
            <p:cNvSpPr txBox="1"/>
            <p:nvPr/>
          </p:nvSpPr>
          <p:spPr>
            <a:xfrm>
              <a:off x="9042540" y="1932723"/>
              <a:ext cx="2101875"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Space</a:t>
              </a:r>
            </a:p>
            <a:p>
              <a:r>
                <a:rPr lang="en-US" sz="1400" dirty="0">
                  <a:latin typeface="Calibri" panose="020F0502020204030204" pitchFamily="34" charset="0"/>
                  <a:cs typeface="Calibri" panose="020F0502020204030204" pitchFamily="34" charset="0"/>
                </a:rPr>
                <a:t>Latitude and Longitude</a:t>
              </a:r>
            </a:p>
          </p:txBody>
        </p:sp>
      </p:grpSp>
      <p:pic>
        <p:nvPicPr>
          <p:cNvPr id="50" name="Graphic 49" descr="Aperture with solid fill">
            <a:extLst>
              <a:ext uri="{FF2B5EF4-FFF2-40B4-BE49-F238E27FC236}">
                <a16:creationId xmlns:a16="http://schemas.microsoft.com/office/drawing/2014/main" id="{C49B1282-2261-44F3-D6B7-FB5A4E29EEB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65" y="6128024"/>
            <a:ext cx="366006" cy="366006"/>
          </a:xfrm>
          <a:prstGeom prst="rect">
            <a:avLst/>
          </a:prstGeom>
        </p:spPr>
      </p:pic>
      <p:sp>
        <p:nvSpPr>
          <p:cNvPr id="51" name="TextBox 50">
            <a:extLst>
              <a:ext uri="{FF2B5EF4-FFF2-40B4-BE49-F238E27FC236}">
                <a16:creationId xmlns:a16="http://schemas.microsoft.com/office/drawing/2014/main" id="{9771BA33-CD8E-54FE-2168-FE4171983EBC}"/>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spTree>
    <p:extLst>
      <p:ext uri="{BB962C8B-B14F-4D97-AF65-F5344CB8AC3E}">
        <p14:creationId xmlns:p14="http://schemas.microsoft.com/office/powerpoint/2010/main" val="15979251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72"/>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74"/>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72"/>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74"/>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4" grpId="0" animBg="1"/>
      <p:bldP spid="7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BC82401-29A7-60BC-35BC-6AB5CDC2B577}"/>
              </a:ext>
            </a:extLst>
          </p:cNvPr>
          <p:cNvGrpSpPr/>
          <p:nvPr/>
        </p:nvGrpSpPr>
        <p:grpSpPr>
          <a:xfrm>
            <a:off x="257175" y="238126"/>
            <a:ext cx="22703518" cy="12668056"/>
            <a:chOff x="1838131" y="519402"/>
            <a:chExt cx="7476931" cy="5806752"/>
          </a:xfrm>
        </p:grpSpPr>
        <p:sp>
          <p:nvSpPr>
            <p:cNvPr id="5" name="Freeform: Shape 4">
              <a:extLst>
                <a:ext uri="{FF2B5EF4-FFF2-40B4-BE49-F238E27FC236}">
                  <a16:creationId xmlns:a16="http://schemas.microsoft.com/office/drawing/2014/main" id="{EFA4B891-3104-EAC0-564F-E6FD0C926F89}"/>
                </a:ext>
              </a:extLst>
            </p:cNvPr>
            <p:cNvSpPr/>
            <p:nvPr/>
          </p:nvSpPr>
          <p:spPr>
            <a:xfrm>
              <a:off x="1838131" y="519402"/>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AAED3CD-B624-C4A8-E9DE-715B20B4B5A2}"/>
                </a:ext>
              </a:extLst>
            </p:cNvPr>
            <p:cNvSpPr/>
            <p:nvPr/>
          </p:nvSpPr>
          <p:spPr>
            <a:xfrm>
              <a:off x="5638801" y="519402"/>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22521 w 3676261"/>
                <a:gd name="connsiteY7" fmla="*/ 87087 h 2827176"/>
                <a:gd name="connsiteX8" fmla="*/ 82418 w 3676261"/>
                <a:gd name="connsiteY8" fmla="*/ 527190 h 2827176"/>
                <a:gd name="connsiteX9" fmla="*/ 82418 w 3676261"/>
                <a:gd name="connsiteY9" fmla="*/ 2727650 h 2827176"/>
                <a:gd name="connsiteX10" fmla="*/ 3116413 w 3676261"/>
                <a:gd name="connsiteY10" fmla="*/ 2727650 h 2827176"/>
                <a:gd name="connsiteX11" fmla="*/ 3556516 w 3676261"/>
                <a:gd name="connsiteY11" fmla="*/ 2287547 h 2827176"/>
                <a:gd name="connsiteX12" fmla="*/ 3556516 w 3676261"/>
                <a:gd name="connsiteY12" fmla="*/ 87087 h 2827176"/>
                <a:gd name="connsiteX13" fmla="*/ 522521 w 3676261"/>
                <a:gd name="connsiteY13" fmla="*/ 87087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22521" y="87087"/>
                  </a:moveTo>
                  <a:cubicBezTo>
                    <a:pt x="279459" y="87087"/>
                    <a:pt x="82418" y="284128"/>
                    <a:pt x="82418" y="527190"/>
                  </a:cubicBezTo>
                  <a:lnTo>
                    <a:pt x="82418" y="2727650"/>
                  </a:lnTo>
                  <a:lnTo>
                    <a:pt x="3116413" y="2727650"/>
                  </a:lnTo>
                  <a:cubicBezTo>
                    <a:pt x="3359475" y="2727650"/>
                    <a:pt x="3556516" y="2530609"/>
                    <a:pt x="3556516" y="2287547"/>
                  </a:cubicBezTo>
                  <a:lnTo>
                    <a:pt x="3556516" y="87087"/>
                  </a:lnTo>
                  <a:lnTo>
                    <a:pt x="522521" y="8708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Freeform: Shape 2">
              <a:extLst>
                <a:ext uri="{FF2B5EF4-FFF2-40B4-BE49-F238E27FC236}">
                  <a16:creationId xmlns:a16="http://schemas.microsoft.com/office/drawing/2014/main" id="{2E5E5573-0037-D2AB-2599-71D78430D0BB}"/>
                </a:ext>
              </a:extLst>
            </p:cNvPr>
            <p:cNvSpPr/>
            <p:nvPr/>
          </p:nvSpPr>
          <p:spPr>
            <a:xfrm>
              <a:off x="1838131" y="3498978"/>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37298 w 3676261"/>
                <a:gd name="connsiteY7" fmla="*/ 113520 h 2827176"/>
                <a:gd name="connsiteX8" fmla="*/ 97195 w 3676261"/>
                <a:gd name="connsiteY8" fmla="*/ 553623 h 2827176"/>
                <a:gd name="connsiteX9" fmla="*/ 97195 w 3676261"/>
                <a:gd name="connsiteY9" fmla="*/ 2754083 h 2827176"/>
                <a:gd name="connsiteX10" fmla="*/ 3131190 w 3676261"/>
                <a:gd name="connsiteY10" fmla="*/ 2754083 h 2827176"/>
                <a:gd name="connsiteX11" fmla="*/ 3571293 w 3676261"/>
                <a:gd name="connsiteY11" fmla="*/ 2313980 h 2827176"/>
                <a:gd name="connsiteX12" fmla="*/ 3571293 w 3676261"/>
                <a:gd name="connsiteY12" fmla="*/ 113520 h 2827176"/>
                <a:gd name="connsiteX13" fmla="*/ 537298 w 3676261"/>
                <a:gd name="connsiteY13" fmla="*/ 113520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37298" y="113520"/>
                  </a:moveTo>
                  <a:cubicBezTo>
                    <a:pt x="294236" y="113520"/>
                    <a:pt x="97195" y="310561"/>
                    <a:pt x="97195" y="553623"/>
                  </a:cubicBezTo>
                  <a:lnTo>
                    <a:pt x="97195" y="2754083"/>
                  </a:lnTo>
                  <a:lnTo>
                    <a:pt x="3131190" y="2754083"/>
                  </a:lnTo>
                  <a:cubicBezTo>
                    <a:pt x="3374252" y="2754083"/>
                    <a:pt x="3571293" y="2557042"/>
                    <a:pt x="3571293" y="2313980"/>
                  </a:cubicBezTo>
                  <a:lnTo>
                    <a:pt x="3571293" y="113520"/>
                  </a:lnTo>
                  <a:lnTo>
                    <a:pt x="537298" y="11352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Freeform: Shape 1">
              <a:extLst>
                <a:ext uri="{FF2B5EF4-FFF2-40B4-BE49-F238E27FC236}">
                  <a16:creationId xmlns:a16="http://schemas.microsoft.com/office/drawing/2014/main" id="{812DBCDB-AC83-1301-22EB-7DF300E6031F}"/>
                </a:ext>
              </a:extLst>
            </p:cNvPr>
            <p:cNvSpPr/>
            <p:nvPr/>
          </p:nvSpPr>
          <p:spPr>
            <a:xfrm>
              <a:off x="5638800" y="3498978"/>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7" name="Picture 6">
            <a:extLst>
              <a:ext uri="{FF2B5EF4-FFF2-40B4-BE49-F238E27FC236}">
                <a16:creationId xmlns:a16="http://schemas.microsoft.com/office/drawing/2014/main" id="{239D8579-EF22-9FAB-E19B-D9620B29D16F}"/>
              </a:ext>
            </a:extLst>
          </p:cNvPr>
          <p:cNvPicPr>
            <a:picLocks noChangeAspect="1"/>
          </p:cNvPicPr>
          <p:nvPr/>
        </p:nvPicPr>
        <p:blipFill>
          <a:blip r:embed="rId3"/>
          <a:stretch>
            <a:fillRect/>
          </a:stretch>
        </p:blipFill>
        <p:spPr>
          <a:xfrm>
            <a:off x="707933" y="512315"/>
            <a:ext cx="5849166" cy="3772426"/>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07DAE769-8A7A-2D60-15D5-B21608C9BA4A}"/>
              </a:ext>
            </a:extLst>
          </p:cNvPr>
          <p:cNvPicPr>
            <a:picLocks noChangeAspect="1"/>
          </p:cNvPicPr>
          <p:nvPr/>
        </p:nvPicPr>
        <p:blipFill>
          <a:blip r:embed="rId4"/>
          <a:stretch>
            <a:fillRect/>
          </a:stretch>
        </p:blipFill>
        <p:spPr>
          <a:xfrm>
            <a:off x="6934863" y="512315"/>
            <a:ext cx="4547543" cy="173381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77F56BC-D1F3-B087-3608-EA03A846D67F}"/>
              </a:ext>
            </a:extLst>
          </p:cNvPr>
          <p:cNvPicPr>
            <a:picLocks noChangeAspect="1"/>
          </p:cNvPicPr>
          <p:nvPr/>
        </p:nvPicPr>
        <p:blipFill>
          <a:blip r:embed="rId5"/>
          <a:stretch>
            <a:fillRect/>
          </a:stretch>
        </p:blipFill>
        <p:spPr>
          <a:xfrm>
            <a:off x="4169197" y="2339473"/>
            <a:ext cx="7730188" cy="4066442"/>
          </a:xfrm>
          <a:prstGeom prst="rect">
            <a:avLst/>
          </a:prstGeom>
        </p:spPr>
      </p:pic>
    </p:spTree>
    <p:extLst>
      <p:ext uri="{BB962C8B-B14F-4D97-AF65-F5344CB8AC3E}">
        <p14:creationId xmlns:p14="http://schemas.microsoft.com/office/powerpoint/2010/main" val="42649881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text&#10;&#10;Description automatically generated">
            <a:extLst>
              <a:ext uri="{FF2B5EF4-FFF2-40B4-BE49-F238E27FC236}">
                <a16:creationId xmlns:a16="http://schemas.microsoft.com/office/drawing/2014/main" id="{0F50EE0D-D469-5239-A9B8-FCCC58553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354" y="888429"/>
            <a:ext cx="6435409" cy="5081139"/>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7A8344E7-CC50-4E65-A224-5A358BBCB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531" y="724444"/>
            <a:ext cx="6501232" cy="5409107"/>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4BC82401-29A7-60BC-35BC-6AB5CDC2B577}"/>
              </a:ext>
            </a:extLst>
          </p:cNvPr>
          <p:cNvGrpSpPr/>
          <p:nvPr/>
        </p:nvGrpSpPr>
        <p:grpSpPr>
          <a:xfrm>
            <a:off x="-10829925" y="228601"/>
            <a:ext cx="22703518" cy="12668056"/>
            <a:chOff x="1838131" y="519402"/>
            <a:chExt cx="7476931" cy="5806752"/>
          </a:xfrm>
        </p:grpSpPr>
        <p:sp>
          <p:nvSpPr>
            <p:cNvPr id="5" name="Freeform: Shape 4">
              <a:extLst>
                <a:ext uri="{FF2B5EF4-FFF2-40B4-BE49-F238E27FC236}">
                  <a16:creationId xmlns:a16="http://schemas.microsoft.com/office/drawing/2014/main" id="{EFA4B891-3104-EAC0-564F-E6FD0C926F89}"/>
                </a:ext>
              </a:extLst>
            </p:cNvPr>
            <p:cNvSpPr/>
            <p:nvPr/>
          </p:nvSpPr>
          <p:spPr>
            <a:xfrm>
              <a:off x="1838131" y="519402"/>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AAED3CD-B624-C4A8-E9DE-715B20B4B5A2}"/>
                </a:ext>
              </a:extLst>
            </p:cNvPr>
            <p:cNvSpPr/>
            <p:nvPr/>
          </p:nvSpPr>
          <p:spPr>
            <a:xfrm>
              <a:off x="5638801" y="519402"/>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22521 w 3676261"/>
                <a:gd name="connsiteY7" fmla="*/ 87087 h 2827176"/>
                <a:gd name="connsiteX8" fmla="*/ 82418 w 3676261"/>
                <a:gd name="connsiteY8" fmla="*/ 527190 h 2827176"/>
                <a:gd name="connsiteX9" fmla="*/ 82418 w 3676261"/>
                <a:gd name="connsiteY9" fmla="*/ 2727650 h 2827176"/>
                <a:gd name="connsiteX10" fmla="*/ 3116413 w 3676261"/>
                <a:gd name="connsiteY10" fmla="*/ 2727650 h 2827176"/>
                <a:gd name="connsiteX11" fmla="*/ 3556516 w 3676261"/>
                <a:gd name="connsiteY11" fmla="*/ 2287547 h 2827176"/>
                <a:gd name="connsiteX12" fmla="*/ 3556516 w 3676261"/>
                <a:gd name="connsiteY12" fmla="*/ 87087 h 2827176"/>
                <a:gd name="connsiteX13" fmla="*/ 522521 w 3676261"/>
                <a:gd name="connsiteY13" fmla="*/ 87087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22521" y="87087"/>
                  </a:moveTo>
                  <a:cubicBezTo>
                    <a:pt x="279459" y="87087"/>
                    <a:pt x="82418" y="284128"/>
                    <a:pt x="82418" y="527190"/>
                  </a:cubicBezTo>
                  <a:lnTo>
                    <a:pt x="82418" y="2727650"/>
                  </a:lnTo>
                  <a:lnTo>
                    <a:pt x="3116413" y="2727650"/>
                  </a:lnTo>
                  <a:cubicBezTo>
                    <a:pt x="3359475" y="2727650"/>
                    <a:pt x="3556516" y="2530609"/>
                    <a:pt x="3556516" y="2287547"/>
                  </a:cubicBezTo>
                  <a:lnTo>
                    <a:pt x="3556516" y="87087"/>
                  </a:lnTo>
                  <a:lnTo>
                    <a:pt x="522521" y="8708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Freeform: Shape 2">
              <a:extLst>
                <a:ext uri="{FF2B5EF4-FFF2-40B4-BE49-F238E27FC236}">
                  <a16:creationId xmlns:a16="http://schemas.microsoft.com/office/drawing/2014/main" id="{2E5E5573-0037-D2AB-2599-71D78430D0BB}"/>
                </a:ext>
              </a:extLst>
            </p:cNvPr>
            <p:cNvSpPr/>
            <p:nvPr/>
          </p:nvSpPr>
          <p:spPr>
            <a:xfrm>
              <a:off x="1838131" y="3498978"/>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37298 w 3676261"/>
                <a:gd name="connsiteY7" fmla="*/ 113520 h 2827176"/>
                <a:gd name="connsiteX8" fmla="*/ 97195 w 3676261"/>
                <a:gd name="connsiteY8" fmla="*/ 553623 h 2827176"/>
                <a:gd name="connsiteX9" fmla="*/ 97195 w 3676261"/>
                <a:gd name="connsiteY9" fmla="*/ 2754083 h 2827176"/>
                <a:gd name="connsiteX10" fmla="*/ 3131190 w 3676261"/>
                <a:gd name="connsiteY10" fmla="*/ 2754083 h 2827176"/>
                <a:gd name="connsiteX11" fmla="*/ 3571293 w 3676261"/>
                <a:gd name="connsiteY11" fmla="*/ 2313980 h 2827176"/>
                <a:gd name="connsiteX12" fmla="*/ 3571293 w 3676261"/>
                <a:gd name="connsiteY12" fmla="*/ 113520 h 2827176"/>
                <a:gd name="connsiteX13" fmla="*/ 537298 w 3676261"/>
                <a:gd name="connsiteY13" fmla="*/ 113520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37298" y="113520"/>
                  </a:moveTo>
                  <a:cubicBezTo>
                    <a:pt x="294236" y="113520"/>
                    <a:pt x="97195" y="310561"/>
                    <a:pt x="97195" y="553623"/>
                  </a:cubicBezTo>
                  <a:lnTo>
                    <a:pt x="97195" y="2754083"/>
                  </a:lnTo>
                  <a:lnTo>
                    <a:pt x="3131190" y="2754083"/>
                  </a:lnTo>
                  <a:cubicBezTo>
                    <a:pt x="3374252" y="2754083"/>
                    <a:pt x="3571293" y="2557042"/>
                    <a:pt x="3571293" y="2313980"/>
                  </a:cubicBezTo>
                  <a:lnTo>
                    <a:pt x="3571293" y="113520"/>
                  </a:lnTo>
                  <a:lnTo>
                    <a:pt x="537298" y="11352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Freeform: Shape 1">
              <a:extLst>
                <a:ext uri="{FF2B5EF4-FFF2-40B4-BE49-F238E27FC236}">
                  <a16:creationId xmlns:a16="http://schemas.microsoft.com/office/drawing/2014/main" id="{812DBCDB-AC83-1301-22EB-7DF300E6031F}"/>
                </a:ext>
              </a:extLst>
            </p:cNvPr>
            <p:cNvSpPr/>
            <p:nvPr/>
          </p:nvSpPr>
          <p:spPr>
            <a:xfrm>
              <a:off x="5638800" y="3498978"/>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Tree>
    <p:extLst>
      <p:ext uri="{BB962C8B-B14F-4D97-AF65-F5344CB8AC3E}">
        <p14:creationId xmlns:p14="http://schemas.microsoft.com/office/powerpoint/2010/main" val="38698819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BC82401-29A7-60BC-35BC-6AB5CDC2B577}"/>
              </a:ext>
            </a:extLst>
          </p:cNvPr>
          <p:cNvGrpSpPr/>
          <p:nvPr/>
        </p:nvGrpSpPr>
        <p:grpSpPr>
          <a:xfrm>
            <a:off x="-10791825" y="-6172199"/>
            <a:ext cx="22703518" cy="12668056"/>
            <a:chOff x="1838131" y="519402"/>
            <a:chExt cx="7476931" cy="5806752"/>
          </a:xfrm>
        </p:grpSpPr>
        <p:sp>
          <p:nvSpPr>
            <p:cNvPr id="5" name="Freeform: Shape 4">
              <a:extLst>
                <a:ext uri="{FF2B5EF4-FFF2-40B4-BE49-F238E27FC236}">
                  <a16:creationId xmlns:a16="http://schemas.microsoft.com/office/drawing/2014/main" id="{EFA4B891-3104-EAC0-564F-E6FD0C926F89}"/>
                </a:ext>
              </a:extLst>
            </p:cNvPr>
            <p:cNvSpPr/>
            <p:nvPr/>
          </p:nvSpPr>
          <p:spPr>
            <a:xfrm>
              <a:off x="1838131" y="519402"/>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AAED3CD-B624-C4A8-E9DE-715B20B4B5A2}"/>
                </a:ext>
              </a:extLst>
            </p:cNvPr>
            <p:cNvSpPr/>
            <p:nvPr/>
          </p:nvSpPr>
          <p:spPr>
            <a:xfrm>
              <a:off x="5638801" y="519402"/>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22521 w 3676261"/>
                <a:gd name="connsiteY7" fmla="*/ 87087 h 2827176"/>
                <a:gd name="connsiteX8" fmla="*/ 82418 w 3676261"/>
                <a:gd name="connsiteY8" fmla="*/ 527190 h 2827176"/>
                <a:gd name="connsiteX9" fmla="*/ 82418 w 3676261"/>
                <a:gd name="connsiteY9" fmla="*/ 2727650 h 2827176"/>
                <a:gd name="connsiteX10" fmla="*/ 3116413 w 3676261"/>
                <a:gd name="connsiteY10" fmla="*/ 2727650 h 2827176"/>
                <a:gd name="connsiteX11" fmla="*/ 3556516 w 3676261"/>
                <a:gd name="connsiteY11" fmla="*/ 2287547 h 2827176"/>
                <a:gd name="connsiteX12" fmla="*/ 3556516 w 3676261"/>
                <a:gd name="connsiteY12" fmla="*/ 87087 h 2827176"/>
                <a:gd name="connsiteX13" fmla="*/ 522521 w 3676261"/>
                <a:gd name="connsiteY13" fmla="*/ 87087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22521" y="87087"/>
                  </a:moveTo>
                  <a:cubicBezTo>
                    <a:pt x="279459" y="87087"/>
                    <a:pt x="82418" y="284128"/>
                    <a:pt x="82418" y="527190"/>
                  </a:cubicBezTo>
                  <a:lnTo>
                    <a:pt x="82418" y="2727650"/>
                  </a:lnTo>
                  <a:lnTo>
                    <a:pt x="3116413" y="2727650"/>
                  </a:lnTo>
                  <a:cubicBezTo>
                    <a:pt x="3359475" y="2727650"/>
                    <a:pt x="3556516" y="2530609"/>
                    <a:pt x="3556516" y="2287547"/>
                  </a:cubicBezTo>
                  <a:lnTo>
                    <a:pt x="3556516" y="87087"/>
                  </a:lnTo>
                  <a:lnTo>
                    <a:pt x="522521" y="8708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Freeform: Shape 2">
              <a:extLst>
                <a:ext uri="{FF2B5EF4-FFF2-40B4-BE49-F238E27FC236}">
                  <a16:creationId xmlns:a16="http://schemas.microsoft.com/office/drawing/2014/main" id="{2E5E5573-0037-D2AB-2599-71D78430D0BB}"/>
                </a:ext>
              </a:extLst>
            </p:cNvPr>
            <p:cNvSpPr/>
            <p:nvPr/>
          </p:nvSpPr>
          <p:spPr>
            <a:xfrm>
              <a:off x="1838131" y="3498978"/>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37298 w 3676261"/>
                <a:gd name="connsiteY7" fmla="*/ 113520 h 2827176"/>
                <a:gd name="connsiteX8" fmla="*/ 97195 w 3676261"/>
                <a:gd name="connsiteY8" fmla="*/ 553623 h 2827176"/>
                <a:gd name="connsiteX9" fmla="*/ 97195 w 3676261"/>
                <a:gd name="connsiteY9" fmla="*/ 2754083 h 2827176"/>
                <a:gd name="connsiteX10" fmla="*/ 3131190 w 3676261"/>
                <a:gd name="connsiteY10" fmla="*/ 2754083 h 2827176"/>
                <a:gd name="connsiteX11" fmla="*/ 3571293 w 3676261"/>
                <a:gd name="connsiteY11" fmla="*/ 2313980 h 2827176"/>
                <a:gd name="connsiteX12" fmla="*/ 3571293 w 3676261"/>
                <a:gd name="connsiteY12" fmla="*/ 113520 h 2827176"/>
                <a:gd name="connsiteX13" fmla="*/ 537298 w 3676261"/>
                <a:gd name="connsiteY13" fmla="*/ 113520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37298" y="113520"/>
                  </a:moveTo>
                  <a:cubicBezTo>
                    <a:pt x="294236" y="113520"/>
                    <a:pt x="97195" y="310561"/>
                    <a:pt x="97195" y="553623"/>
                  </a:cubicBezTo>
                  <a:lnTo>
                    <a:pt x="97195" y="2754083"/>
                  </a:lnTo>
                  <a:lnTo>
                    <a:pt x="3131190" y="2754083"/>
                  </a:lnTo>
                  <a:cubicBezTo>
                    <a:pt x="3374252" y="2754083"/>
                    <a:pt x="3571293" y="2557042"/>
                    <a:pt x="3571293" y="2313980"/>
                  </a:cubicBezTo>
                  <a:lnTo>
                    <a:pt x="3571293" y="113520"/>
                  </a:lnTo>
                  <a:lnTo>
                    <a:pt x="537298" y="11352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Freeform: Shape 1">
              <a:extLst>
                <a:ext uri="{FF2B5EF4-FFF2-40B4-BE49-F238E27FC236}">
                  <a16:creationId xmlns:a16="http://schemas.microsoft.com/office/drawing/2014/main" id="{812DBCDB-AC83-1301-22EB-7DF300E6031F}"/>
                </a:ext>
              </a:extLst>
            </p:cNvPr>
            <p:cNvSpPr/>
            <p:nvPr/>
          </p:nvSpPr>
          <p:spPr>
            <a:xfrm>
              <a:off x="5638800" y="3498978"/>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9" name="Picture 8" descr="A computer screen shot of a math equation&#10;&#10;Description automatically generated">
            <a:extLst>
              <a:ext uri="{FF2B5EF4-FFF2-40B4-BE49-F238E27FC236}">
                <a16:creationId xmlns:a16="http://schemas.microsoft.com/office/drawing/2014/main" id="{F7C6D4EF-971E-7ADC-D281-EF1A4FD79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373" y="696320"/>
            <a:ext cx="5853478" cy="1428718"/>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CEC7F79-1CFA-13E6-6FBF-65108ED759FF}"/>
              </a:ext>
            </a:extLst>
          </p:cNvPr>
          <p:cNvSpPr txBox="1"/>
          <p:nvPr/>
        </p:nvSpPr>
        <p:spPr>
          <a:xfrm>
            <a:off x="1524001" y="2354094"/>
            <a:ext cx="9610724"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If you have reliable zip-code or co-ordinate details, you can create a </a:t>
            </a:r>
            <a:r>
              <a:rPr lang="en-US" dirty="0">
                <a:solidFill>
                  <a:schemeClr val="accent2"/>
                </a:solidFill>
                <a:latin typeface="Calibri" panose="020F0502020204030204" pitchFamily="34" charset="0"/>
                <a:cs typeface="Calibri" panose="020F0502020204030204" pitchFamily="34" charset="0"/>
              </a:rPr>
              <a:t>matrix lookup table </a:t>
            </a:r>
            <a:r>
              <a:rPr lang="en-US" dirty="0">
                <a:latin typeface="Calibri" panose="020F0502020204030204" pitchFamily="34" charset="0"/>
                <a:cs typeface="Calibri" panose="020F0502020204030204" pitchFamily="34" charset="0"/>
              </a:rPr>
              <a:t>for distances</a:t>
            </a:r>
            <a:endParaRPr lang="ru-RU"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323A0E6-970A-66F5-048B-342C586A3C8E}"/>
              </a:ext>
            </a:extLst>
          </p:cNvPr>
          <p:cNvPicPr>
            <a:picLocks noChangeAspect="1"/>
          </p:cNvPicPr>
          <p:nvPr/>
        </p:nvPicPr>
        <p:blipFill>
          <a:blip r:embed="rId4"/>
          <a:stretch>
            <a:fillRect/>
          </a:stretch>
        </p:blipFill>
        <p:spPr>
          <a:xfrm>
            <a:off x="3685712" y="2753263"/>
            <a:ext cx="6630325" cy="34294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39976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BC82401-29A7-60BC-35BC-6AB5CDC2B577}"/>
              </a:ext>
            </a:extLst>
          </p:cNvPr>
          <p:cNvGrpSpPr/>
          <p:nvPr/>
        </p:nvGrpSpPr>
        <p:grpSpPr>
          <a:xfrm>
            <a:off x="428625" y="-6210299"/>
            <a:ext cx="22703518" cy="12668056"/>
            <a:chOff x="1838131" y="519402"/>
            <a:chExt cx="7476931" cy="5806752"/>
          </a:xfrm>
        </p:grpSpPr>
        <p:sp>
          <p:nvSpPr>
            <p:cNvPr id="5" name="Freeform: Shape 4">
              <a:extLst>
                <a:ext uri="{FF2B5EF4-FFF2-40B4-BE49-F238E27FC236}">
                  <a16:creationId xmlns:a16="http://schemas.microsoft.com/office/drawing/2014/main" id="{EFA4B891-3104-EAC0-564F-E6FD0C926F89}"/>
                </a:ext>
              </a:extLst>
            </p:cNvPr>
            <p:cNvSpPr/>
            <p:nvPr/>
          </p:nvSpPr>
          <p:spPr>
            <a:xfrm>
              <a:off x="1838131" y="519402"/>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AAED3CD-B624-C4A8-E9DE-715B20B4B5A2}"/>
                </a:ext>
              </a:extLst>
            </p:cNvPr>
            <p:cNvSpPr/>
            <p:nvPr/>
          </p:nvSpPr>
          <p:spPr>
            <a:xfrm>
              <a:off x="5638801" y="519402"/>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22521 w 3676261"/>
                <a:gd name="connsiteY7" fmla="*/ 87087 h 2827176"/>
                <a:gd name="connsiteX8" fmla="*/ 82418 w 3676261"/>
                <a:gd name="connsiteY8" fmla="*/ 527190 h 2827176"/>
                <a:gd name="connsiteX9" fmla="*/ 82418 w 3676261"/>
                <a:gd name="connsiteY9" fmla="*/ 2727650 h 2827176"/>
                <a:gd name="connsiteX10" fmla="*/ 3116413 w 3676261"/>
                <a:gd name="connsiteY10" fmla="*/ 2727650 h 2827176"/>
                <a:gd name="connsiteX11" fmla="*/ 3556516 w 3676261"/>
                <a:gd name="connsiteY11" fmla="*/ 2287547 h 2827176"/>
                <a:gd name="connsiteX12" fmla="*/ 3556516 w 3676261"/>
                <a:gd name="connsiteY12" fmla="*/ 87087 h 2827176"/>
                <a:gd name="connsiteX13" fmla="*/ 522521 w 3676261"/>
                <a:gd name="connsiteY13" fmla="*/ 87087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22521" y="87087"/>
                  </a:moveTo>
                  <a:cubicBezTo>
                    <a:pt x="279459" y="87087"/>
                    <a:pt x="82418" y="284128"/>
                    <a:pt x="82418" y="527190"/>
                  </a:cubicBezTo>
                  <a:lnTo>
                    <a:pt x="82418" y="2727650"/>
                  </a:lnTo>
                  <a:lnTo>
                    <a:pt x="3116413" y="2727650"/>
                  </a:lnTo>
                  <a:cubicBezTo>
                    <a:pt x="3359475" y="2727650"/>
                    <a:pt x="3556516" y="2530609"/>
                    <a:pt x="3556516" y="2287547"/>
                  </a:cubicBezTo>
                  <a:lnTo>
                    <a:pt x="3556516" y="87087"/>
                  </a:lnTo>
                  <a:lnTo>
                    <a:pt x="522521" y="8708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Freeform: Shape 2">
              <a:extLst>
                <a:ext uri="{FF2B5EF4-FFF2-40B4-BE49-F238E27FC236}">
                  <a16:creationId xmlns:a16="http://schemas.microsoft.com/office/drawing/2014/main" id="{2E5E5573-0037-D2AB-2599-71D78430D0BB}"/>
                </a:ext>
              </a:extLst>
            </p:cNvPr>
            <p:cNvSpPr/>
            <p:nvPr/>
          </p:nvSpPr>
          <p:spPr>
            <a:xfrm>
              <a:off x="1838131" y="3498978"/>
              <a:ext cx="3676261" cy="2827176"/>
            </a:xfrm>
            <a:custGeom>
              <a:avLst/>
              <a:gdLst>
                <a:gd name="connsiteX0" fmla="*/ 471205 w 3676261"/>
                <a:gd name="connsiteY0" fmla="*/ 0 h 2827176"/>
                <a:gd name="connsiteX1" fmla="*/ 3676261 w 3676261"/>
                <a:gd name="connsiteY1" fmla="*/ 0 h 2827176"/>
                <a:gd name="connsiteX2" fmla="*/ 3676261 w 3676261"/>
                <a:gd name="connsiteY2" fmla="*/ 2355971 h 2827176"/>
                <a:gd name="connsiteX3" fmla="*/ 3205056 w 3676261"/>
                <a:gd name="connsiteY3" fmla="*/ 2827176 h 2827176"/>
                <a:gd name="connsiteX4" fmla="*/ 0 w 3676261"/>
                <a:gd name="connsiteY4" fmla="*/ 2827176 h 2827176"/>
                <a:gd name="connsiteX5" fmla="*/ 0 w 3676261"/>
                <a:gd name="connsiteY5" fmla="*/ 471205 h 2827176"/>
                <a:gd name="connsiteX6" fmla="*/ 471205 w 3676261"/>
                <a:gd name="connsiteY6" fmla="*/ 0 h 2827176"/>
                <a:gd name="connsiteX7" fmla="*/ 537298 w 3676261"/>
                <a:gd name="connsiteY7" fmla="*/ 113520 h 2827176"/>
                <a:gd name="connsiteX8" fmla="*/ 97195 w 3676261"/>
                <a:gd name="connsiteY8" fmla="*/ 553623 h 2827176"/>
                <a:gd name="connsiteX9" fmla="*/ 97195 w 3676261"/>
                <a:gd name="connsiteY9" fmla="*/ 2754083 h 2827176"/>
                <a:gd name="connsiteX10" fmla="*/ 3131190 w 3676261"/>
                <a:gd name="connsiteY10" fmla="*/ 2754083 h 2827176"/>
                <a:gd name="connsiteX11" fmla="*/ 3571293 w 3676261"/>
                <a:gd name="connsiteY11" fmla="*/ 2313980 h 2827176"/>
                <a:gd name="connsiteX12" fmla="*/ 3571293 w 3676261"/>
                <a:gd name="connsiteY12" fmla="*/ 113520 h 2827176"/>
                <a:gd name="connsiteX13" fmla="*/ 537298 w 3676261"/>
                <a:gd name="connsiteY13" fmla="*/ 113520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471205" y="0"/>
                  </a:moveTo>
                  <a:lnTo>
                    <a:pt x="3676261" y="0"/>
                  </a:lnTo>
                  <a:lnTo>
                    <a:pt x="3676261" y="2355971"/>
                  </a:lnTo>
                  <a:cubicBezTo>
                    <a:pt x="3676261" y="2616210"/>
                    <a:pt x="3465295" y="2827176"/>
                    <a:pt x="3205056" y="2827176"/>
                  </a:cubicBezTo>
                  <a:lnTo>
                    <a:pt x="0" y="2827176"/>
                  </a:lnTo>
                  <a:lnTo>
                    <a:pt x="0" y="471205"/>
                  </a:lnTo>
                  <a:cubicBezTo>
                    <a:pt x="0" y="210966"/>
                    <a:pt x="210966" y="0"/>
                    <a:pt x="471205" y="0"/>
                  </a:cubicBezTo>
                  <a:close/>
                  <a:moveTo>
                    <a:pt x="537298" y="113520"/>
                  </a:moveTo>
                  <a:cubicBezTo>
                    <a:pt x="294236" y="113520"/>
                    <a:pt x="97195" y="310561"/>
                    <a:pt x="97195" y="553623"/>
                  </a:cubicBezTo>
                  <a:lnTo>
                    <a:pt x="97195" y="2754083"/>
                  </a:lnTo>
                  <a:lnTo>
                    <a:pt x="3131190" y="2754083"/>
                  </a:lnTo>
                  <a:cubicBezTo>
                    <a:pt x="3374252" y="2754083"/>
                    <a:pt x="3571293" y="2557042"/>
                    <a:pt x="3571293" y="2313980"/>
                  </a:cubicBezTo>
                  <a:lnTo>
                    <a:pt x="3571293" y="113520"/>
                  </a:lnTo>
                  <a:lnTo>
                    <a:pt x="537298" y="11352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Freeform: Shape 1">
              <a:extLst>
                <a:ext uri="{FF2B5EF4-FFF2-40B4-BE49-F238E27FC236}">
                  <a16:creationId xmlns:a16="http://schemas.microsoft.com/office/drawing/2014/main" id="{812DBCDB-AC83-1301-22EB-7DF300E6031F}"/>
                </a:ext>
              </a:extLst>
            </p:cNvPr>
            <p:cNvSpPr/>
            <p:nvPr/>
          </p:nvSpPr>
          <p:spPr>
            <a:xfrm>
              <a:off x="5638800" y="3498978"/>
              <a:ext cx="3676261" cy="2827176"/>
            </a:xfrm>
            <a:custGeom>
              <a:avLst/>
              <a:gdLst>
                <a:gd name="connsiteX0" fmla="*/ 0 w 3676261"/>
                <a:gd name="connsiteY0" fmla="*/ 0 h 2827176"/>
                <a:gd name="connsiteX1" fmla="*/ 3205056 w 3676261"/>
                <a:gd name="connsiteY1" fmla="*/ 0 h 2827176"/>
                <a:gd name="connsiteX2" fmla="*/ 3676261 w 3676261"/>
                <a:gd name="connsiteY2" fmla="*/ 471205 h 2827176"/>
                <a:gd name="connsiteX3" fmla="*/ 3676261 w 3676261"/>
                <a:gd name="connsiteY3" fmla="*/ 2827176 h 2827176"/>
                <a:gd name="connsiteX4" fmla="*/ 471205 w 3676261"/>
                <a:gd name="connsiteY4" fmla="*/ 2827176 h 2827176"/>
                <a:gd name="connsiteX5" fmla="*/ 0 w 3676261"/>
                <a:gd name="connsiteY5" fmla="*/ 2355971 h 2827176"/>
                <a:gd name="connsiteX6" fmla="*/ 0 w 3676261"/>
                <a:gd name="connsiteY6" fmla="*/ 0 h 2827176"/>
                <a:gd name="connsiteX7" fmla="*/ 101081 w 3676261"/>
                <a:gd name="connsiteY7" fmla="*/ 93306 h 2827176"/>
                <a:gd name="connsiteX8" fmla="*/ 101081 w 3676261"/>
                <a:gd name="connsiteY8" fmla="*/ 2293766 h 2827176"/>
                <a:gd name="connsiteX9" fmla="*/ 541184 w 3676261"/>
                <a:gd name="connsiteY9" fmla="*/ 2733869 h 2827176"/>
                <a:gd name="connsiteX10" fmla="*/ 3575179 w 3676261"/>
                <a:gd name="connsiteY10" fmla="*/ 2733869 h 2827176"/>
                <a:gd name="connsiteX11" fmla="*/ 3575179 w 3676261"/>
                <a:gd name="connsiteY11" fmla="*/ 533409 h 2827176"/>
                <a:gd name="connsiteX12" fmla="*/ 3135076 w 3676261"/>
                <a:gd name="connsiteY12" fmla="*/ 93306 h 2827176"/>
                <a:gd name="connsiteX13" fmla="*/ 101081 w 3676261"/>
                <a:gd name="connsiteY13" fmla="*/ 93306 h 28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6261" h="2827176">
                  <a:moveTo>
                    <a:pt x="0" y="0"/>
                  </a:moveTo>
                  <a:lnTo>
                    <a:pt x="3205056" y="0"/>
                  </a:lnTo>
                  <a:cubicBezTo>
                    <a:pt x="3465295" y="0"/>
                    <a:pt x="3676261" y="210966"/>
                    <a:pt x="3676261" y="471205"/>
                  </a:cubicBezTo>
                  <a:lnTo>
                    <a:pt x="3676261" y="2827176"/>
                  </a:lnTo>
                  <a:lnTo>
                    <a:pt x="471205" y="2827176"/>
                  </a:lnTo>
                  <a:cubicBezTo>
                    <a:pt x="210966" y="2827176"/>
                    <a:pt x="0" y="2616210"/>
                    <a:pt x="0" y="2355971"/>
                  </a:cubicBezTo>
                  <a:lnTo>
                    <a:pt x="0" y="0"/>
                  </a:lnTo>
                  <a:close/>
                  <a:moveTo>
                    <a:pt x="101081" y="93306"/>
                  </a:moveTo>
                  <a:lnTo>
                    <a:pt x="101081" y="2293766"/>
                  </a:lnTo>
                  <a:cubicBezTo>
                    <a:pt x="101081" y="2536828"/>
                    <a:pt x="298122" y="2733869"/>
                    <a:pt x="541184" y="2733869"/>
                  </a:cubicBezTo>
                  <a:lnTo>
                    <a:pt x="3575179" y="2733869"/>
                  </a:lnTo>
                  <a:lnTo>
                    <a:pt x="3575179" y="533409"/>
                  </a:lnTo>
                  <a:cubicBezTo>
                    <a:pt x="3575179" y="290347"/>
                    <a:pt x="3378138" y="93306"/>
                    <a:pt x="3135076" y="93306"/>
                  </a:cubicBezTo>
                  <a:lnTo>
                    <a:pt x="101081" y="9330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7" name="Picture 6">
            <a:extLst>
              <a:ext uri="{FF2B5EF4-FFF2-40B4-BE49-F238E27FC236}">
                <a16:creationId xmlns:a16="http://schemas.microsoft.com/office/drawing/2014/main" id="{595E9839-59BF-5832-1A90-4460A3D54220}"/>
              </a:ext>
            </a:extLst>
          </p:cNvPr>
          <p:cNvPicPr>
            <a:picLocks noChangeAspect="1"/>
          </p:cNvPicPr>
          <p:nvPr/>
        </p:nvPicPr>
        <p:blipFill>
          <a:blip r:embed="rId3"/>
          <a:stretch>
            <a:fillRect/>
          </a:stretch>
        </p:blipFill>
        <p:spPr>
          <a:xfrm>
            <a:off x="803977" y="2605561"/>
            <a:ext cx="10280246" cy="355191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31C20C2-8799-7D49-31AB-CEACDDE9D352}"/>
              </a:ext>
            </a:extLst>
          </p:cNvPr>
          <p:cNvPicPr>
            <a:picLocks noChangeAspect="1"/>
          </p:cNvPicPr>
          <p:nvPr/>
        </p:nvPicPr>
        <p:blipFill>
          <a:blip r:embed="rId4"/>
          <a:stretch>
            <a:fillRect/>
          </a:stretch>
        </p:blipFill>
        <p:spPr>
          <a:xfrm>
            <a:off x="2195114" y="828605"/>
            <a:ext cx="7132243" cy="1238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88173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D3D0D1F-0BCE-BD60-15CB-9A51C6543DCB}"/>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 name="Group 52">
            <a:extLst>
              <a:ext uri="{FF2B5EF4-FFF2-40B4-BE49-F238E27FC236}">
                <a16:creationId xmlns:a16="http://schemas.microsoft.com/office/drawing/2014/main" id="{75D0A8BF-8EA9-893E-72BB-CCD22086AAF9}"/>
              </a:ext>
            </a:extLst>
          </p:cNvPr>
          <p:cNvGrpSpPr/>
          <p:nvPr/>
        </p:nvGrpSpPr>
        <p:grpSpPr>
          <a:xfrm rot="5229879">
            <a:off x="260735" y="1479144"/>
            <a:ext cx="3297141" cy="3290559"/>
            <a:chOff x="4095559" y="1320231"/>
            <a:chExt cx="3571230" cy="3564101"/>
          </a:xfrm>
        </p:grpSpPr>
        <p:grpSp>
          <p:nvGrpSpPr>
            <p:cNvPr id="54" name="Group 53">
              <a:extLst>
                <a:ext uri="{FF2B5EF4-FFF2-40B4-BE49-F238E27FC236}">
                  <a16:creationId xmlns:a16="http://schemas.microsoft.com/office/drawing/2014/main" id="{01FC6A9F-CDA1-E2DF-80B0-102D27EB7417}"/>
                </a:ext>
              </a:extLst>
            </p:cNvPr>
            <p:cNvGrpSpPr/>
            <p:nvPr/>
          </p:nvGrpSpPr>
          <p:grpSpPr>
            <a:xfrm>
              <a:off x="4095559" y="1320231"/>
              <a:ext cx="3571230" cy="3564101"/>
              <a:chOff x="4095559" y="1320231"/>
              <a:chExt cx="3571230" cy="3564101"/>
            </a:xfrm>
          </p:grpSpPr>
          <p:sp>
            <p:nvSpPr>
              <p:cNvPr id="62" name="Freeform: Shape 61">
                <a:extLst>
                  <a:ext uri="{FF2B5EF4-FFF2-40B4-BE49-F238E27FC236}">
                    <a16:creationId xmlns:a16="http://schemas.microsoft.com/office/drawing/2014/main" id="{7C29F2BC-ABF5-6392-2DCA-240772D5D8D1}"/>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63" name="Freeform: Shape 62">
                <a:extLst>
                  <a:ext uri="{FF2B5EF4-FFF2-40B4-BE49-F238E27FC236}">
                    <a16:creationId xmlns:a16="http://schemas.microsoft.com/office/drawing/2014/main" id="{B72FF603-8414-5872-452F-D8020AA5738E}"/>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4" name="Freeform: Shape 63">
                <a:extLst>
                  <a:ext uri="{FF2B5EF4-FFF2-40B4-BE49-F238E27FC236}">
                    <a16:creationId xmlns:a16="http://schemas.microsoft.com/office/drawing/2014/main" id="{00A6BA38-17FE-461C-5EB1-378A1ECE4889}"/>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5" name="Freeform: Shape 64">
                <a:extLst>
                  <a:ext uri="{FF2B5EF4-FFF2-40B4-BE49-F238E27FC236}">
                    <a16:creationId xmlns:a16="http://schemas.microsoft.com/office/drawing/2014/main" id="{64732822-8535-E887-7097-64E1DE60726A}"/>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66" name="Freeform: Shape 65">
                <a:extLst>
                  <a:ext uri="{FF2B5EF4-FFF2-40B4-BE49-F238E27FC236}">
                    <a16:creationId xmlns:a16="http://schemas.microsoft.com/office/drawing/2014/main" id="{93E378FE-7F7A-333E-A93F-77513DD7C13C}"/>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7" name="Freeform: Shape 66">
                <a:extLst>
                  <a:ext uri="{FF2B5EF4-FFF2-40B4-BE49-F238E27FC236}">
                    <a16:creationId xmlns:a16="http://schemas.microsoft.com/office/drawing/2014/main" id="{0A1D7D62-7138-F6E4-3377-C1D7A90B0CBF}"/>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8" name="Freeform: Shape 67">
                <a:extLst>
                  <a:ext uri="{FF2B5EF4-FFF2-40B4-BE49-F238E27FC236}">
                    <a16:creationId xmlns:a16="http://schemas.microsoft.com/office/drawing/2014/main" id="{0D0D59C9-AC6C-DB79-276B-CD5B5AC7C9FE}"/>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55" name="Graphic 54" descr="Briefcase with solid fill">
              <a:hlinkClick r:id="rId3" action="ppaction://hlinksldjump"/>
              <a:extLst>
                <a:ext uri="{FF2B5EF4-FFF2-40B4-BE49-F238E27FC236}">
                  <a16:creationId xmlns:a16="http://schemas.microsoft.com/office/drawing/2014/main" id="{9CA528B1-3A1D-5DD6-CF1F-70DBF2915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56" name="Graphic 55" descr="Address Book with solid fill">
              <a:hlinkClick r:id="rId6" action="ppaction://hlinksldjump"/>
              <a:extLst>
                <a:ext uri="{FF2B5EF4-FFF2-40B4-BE49-F238E27FC236}">
                  <a16:creationId xmlns:a16="http://schemas.microsoft.com/office/drawing/2014/main" id="{C31D1349-86B6-83EB-EFDD-E75BCCC66C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57" name="Graphic 56" descr="Good Idea with solid fill">
              <a:hlinkClick r:id="rId9" action="ppaction://hlinksldjump"/>
              <a:extLst>
                <a:ext uri="{FF2B5EF4-FFF2-40B4-BE49-F238E27FC236}">
                  <a16:creationId xmlns:a16="http://schemas.microsoft.com/office/drawing/2014/main" id="{2504F571-63DD-B123-F2BE-F7E471D319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a:effectLst>
              <a:outerShdw blurRad="50800" dist="38100" dir="18900000" algn="bl" rotWithShape="0">
                <a:prstClr val="black">
                  <a:alpha val="40000"/>
                </a:prstClr>
              </a:outerShdw>
            </a:effectLst>
          </p:spPr>
        </p:pic>
        <p:pic>
          <p:nvPicPr>
            <p:cNvPr id="58" name="Graphic 57" descr="Scatterplot with solid fill">
              <a:hlinkClick r:id="rId12" action="ppaction://hlinksldjump"/>
              <a:extLst>
                <a:ext uri="{FF2B5EF4-FFF2-40B4-BE49-F238E27FC236}">
                  <a16:creationId xmlns:a16="http://schemas.microsoft.com/office/drawing/2014/main" id="{46C33499-8731-B18B-6FDC-3E3BBA0436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59" name="Graphic 58" descr="Home with solid fill">
              <a:hlinkClick r:id="rId15" action="ppaction://hlinksldjump"/>
              <a:extLst>
                <a:ext uri="{FF2B5EF4-FFF2-40B4-BE49-F238E27FC236}">
                  <a16:creationId xmlns:a16="http://schemas.microsoft.com/office/drawing/2014/main" id="{3ABCD17B-6A82-F0B6-0268-BA9D152FF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60" name="Graphic 59" descr="Aspiration with solid fill">
              <a:hlinkClick r:id="rId18" action="ppaction://hlinksldjump"/>
              <a:extLst>
                <a:ext uri="{FF2B5EF4-FFF2-40B4-BE49-F238E27FC236}">
                  <a16:creationId xmlns:a16="http://schemas.microsoft.com/office/drawing/2014/main" id="{10B7702A-E556-FFB1-D7BD-C5C825831E3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23664">
              <a:off x="4567877" y="1957289"/>
              <a:ext cx="618581" cy="618581"/>
            </a:xfrm>
            <a:prstGeom prst="rect">
              <a:avLst/>
            </a:prstGeom>
          </p:spPr>
        </p:pic>
        <p:pic>
          <p:nvPicPr>
            <p:cNvPr id="61" name="Graphic 60" descr="Clipboard with solid fill">
              <a:hlinkClick r:id="rId21" action="ppaction://hlinksldjump"/>
              <a:extLst>
                <a:ext uri="{FF2B5EF4-FFF2-40B4-BE49-F238E27FC236}">
                  <a16:creationId xmlns:a16="http://schemas.microsoft.com/office/drawing/2014/main" id="{1D81AA9D-47FE-D1EA-AFCE-2065B76911F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71" name="Oval 70">
            <a:extLst>
              <a:ext uri="{FF2B5EF4-FFF2-40B4-BE49-F238E27FC236}">
                <a16:creationId xmlns:a16="http://schemas.microsoft.com/office/drawing/2014/main" id="{0204CA12-83D8-84C7-94F8-097FE315FFC5}"/>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Freeform: Shape 71">
            <a:extLst>
              <a:ext uri="{FF2B5EF4-FFF2-40B4-BE49-F238E27FC236}">
                <a16:creationId xmlns:a16="http://schemas.microsoft.com/office/drawing/2014/main" id="{B4FDF9B3-EB3C-590E-D75B-5F058F986B87}"/>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3" name="Freeform: Shape 72">
            <a:extLst>
              <a:ext uri="{FF2B5EF4-FFF2-40B4-BE49-F238E27FC236}">
                <a16:creationId xmlns:a16="http://schemas.microsoft.com/office/drawing/2014/main" id="{24D7EB78-E3D1-FBE3-BCD4-4D1716E02AF7}"/>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4" name="Freeform: Shape 73">
            <a:extLst>
              <a:ext uri="{FF2B5EF4-FFF2-40B4-BE49-F238E27FC236}">
                <a16:creationId xmlns:a16="http://schemas.microsoft.com/office/drawing/2014/main" id="{8905B670-91A1-1016-BE5D-6E81CE3EF691}"/>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grpSp>
        <p:nvGrpSpPr>
          <p:cNvPr id="52" name="Group 51">
            <a:extLst>
              <a:ext uri="{FF2B5EF4-FFF2-40B4-BE49-F238E27FC236}">
                <a16:creationId xmlns:a16="http://schemas.microsoft.com/office/drawing/2014/main" id="{A885DB3D-6EEC-2A8E-91BF-49B05014078F}"/>
              </a:ext>
            </a:extLst>
          </p:cNvPr>
          <p:cNvGrpSpPr/>
          <p:nvPr/>
        </p:nvGrpSpPr>
        <p:grpSpPr>
          <a:xfrm>
            <a:off x="4469993" y="732105"/>
            <a:ext cx="7109297" cy="5138766"/>
            <a:chOff x="4469993" y="732105"/>
            <a:chExt cx="7109297" cy="5138766"/>
          </a:xfrm>
        </p:grpSpPr>
        <p:sp>
          <p:nvSpPr>
            <p:cNvPr id="2" name="TextBox 1">
              <a:extLst>
                <a:ext uri="{FF2B5EF4-FFF2-40B4-BE49-F238E27FC236}">
                  <a16:creationId xmlns:a16="http://schemas.microsoft.com/office/drawing/2014/main" id="{D4FF6B06-24F9-159F-FF67-2E2C7055DFD0}"/>
                </a:ext>
              </a:extLst>
            </p:cNvPr>
            <p:cNvSpPr txBox="1"/>
            <p:nvPr/>
          </p:nvSpPr>
          <p:spPr>
            <a:xfrm>
              <a:off x="4484914" y="732105"/>
              <a:ext cx="6375918" cy="646331"/>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FEATURE ENGINEERING</a:t>
              </a:r>
              <a:endParaRPr lang="ru-RU"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cxnSp>
          <p:nvCxnSpPr>
            <p:cNvPr id="3" name="Straight Connector 2">
              <a:extLst>
                <a:ext uri="{FF2B5EF4-FFF2-40B4-BE49-F238E27FC236}">
                  <a16:creationId xmlns:a16="http://schemas.microsoft.com/office/drawing/2014/main" id="{97DE9C48-D4CF-30A3-BE5B-4E1D21CA2E91}"/>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pic>
          <p:nvPicPr>
            <p:cNvPr id="5" name="Graphic 4" descr="Lightbulb with solid fill">
              <a:extLst>
                <a:ext uri="{FF2B5EF4-FFF2-40B4-BE49-F238E27FC236}">
                  <a16:creationId xmlns:a16="http://schemas.microsoft.com/office/drawing/2014/main" id="{892E4411-0CDC-5629-F774-E37BD3FA67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31858" y="2910652"/>
              <a:ext cx="1810657" cy="1810657"/>
            </a:xfrm>
            <a:prstGeom prst="rect">
              <a:avLst/>
            </a:prstGeom>
            <a:effectLst>
              <a:innerShdw blurRad="63500" dist="50800" dir="13500000">
                <a:prstClr val="black">
                  <a:alpha val="50000"/>
                </a:prstClr>
              </a:innerShdw>
            </a:effectLst>
          </p:spPr>
        </p:pic>
        <p:cxnSp>
          <p:nvCxnSpPr>
            <p:cNvPr id="9" name="Straight Connector 8">
              <a:extLst>
                <a:ext uri="{FF2B5EF4-FFF2-40B4-BE49-F238E27FC236}">
                  <a16:creationId xmlns:a16="http://schemas.microsoft.com/office/drawing/2014/main" id="{A2F0B521-D3DA-5F79-95E2-7167634206F4}"/>
                </a:ext>
              </a:extLst>
            </p:cNvPr>
            <p:cNvCxnSpPr>
              <a:stCxn id="5" idx="0"/>
            </p:cNvCxnSpPr>
            <p:nvPr/>
          </p:nvCxnSpPr>
          <p:spPr>
            <a:xfrm flipH="1" flipV="1">
              <a:off x="7637186" y="2160442"/>
              <a:ext cx="1" cy="75021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E327C3-CAD5-945C-CC4E-BE3A10E501FA}"/>
                </a:ext>
              </a:extLst>
            </p:cNvPr>
            <p:cNvCxnSpPr/>
            <p:nvPr/>
          </p:nvCxnSpPr>
          <p:spPr>
            <a:xfrm>
              <a:off x="7637186" y="2160442"/>
              <a:ext cx="141056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E9750C-D162-6D0B-CA33-C7ADA487B00E}"/>
                </a:ext>
              </a:extLst>
            </p:cNvPr>
            <p:cNvCxnSpPr>
              <a:cxnSpLocks/>
              <a:stCxn id="5" idx="3"/>
            </p:cNvCxnSpPr>
            <p:nvPr/>
          </p:nvCxnSpPr>
          <p:spPr>
            <a:xfrm>
              <a:off x="8542515" y="3815981"/>
              <a:ext cx="13233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B5566E-9525-3F83-620E-81A8FFAA4BE1}"/>
                </a:ext>
              </a:extLst>
            </p:cNvPr>
            <p:cNvCxnSpPr/>
            <p:nvPr/>
          </p:nvCxnSpPr>
          <p:spPr>
            <a:xfrm>
              <a:off x="9865895" y="3815980"/>
              <a:ext cx="0" cy="9053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9EA002-71B3-D89B-AFE7-A779486F5AD4}"/>
                </a:ext>
              </a:extLst>
            </p:cNvPr>
            <p:cNvCxnSpPr>
              <a:cxnSpLocks/>
            </p:cNvCxnSpPr>
            <p:nvPr/>
          </p:nvCxnSpPr>
          <p:spPr>
            <a:xfrm flipH="1" flipV="1">
              <a:off x="6617369" y="3815980"/>
              <a:ext cx="102458"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CA0FDC-3D1C-F80C-C455-3105CD0A824F}"/>
                </a:ext>
              </a:extLst>
            </p:cNvPr>
            <p:cNvCxnSpPr/>
            <p:nvPr/>
          </p:nvCxnSpPr>
          <p:spPr>
            <a:xfrm flipV="1">
              <a:off x="6617368" y="2978464"/>
              <a:ext cx="0" cy="83751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CCC3770-4199-2FFE-3889-EE35648201BE}"/>
                </a:ext>
              </a:extLst>
            </p:cNvPr>
            <p:cNvCxnSpPr>
              <a:cxnSpLocks/>
            </p:cNvCxnSpPr>
            <p:nvPr/>
          </p:nvCxnSpPr>
          <p:spPr>
            <a:xfrm flipH="1">
              <a:off x="6458300" y="2978464"/>
              <a:ext cx="1624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FCFC57-C3C1-4130-C83C-DC73154D2521}"/>
                </a:ext>
              </a:extLst>
            </p:cNvPr>
            <p:cNvCxnSpPr/>
            <p:nvPr/>
          </p:nvCxnSpPr>
          <p:spPr>
            <a:xfrm>
              <a:off x="7411453" y="4708724"/>
              <a:ext cx="0" cy="3565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F7FAFA-3C75-0B6A-5349-7D55323EBECC}"/>
                </a:ext>
              </a:extLst>
            </p:cNvPr>
            <p:cNvCxnSpPr>
              <a:cxnSpLocks/>
            </p:cNvCxnSpPr>
            <p:nvPr/>
          </p:nvCxnSpPr>
          <p:spPr>
            <a:xfrm flipH="1">
              <a:off x="5555779" y="5065295"/>
              <a:ext cx="18556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4C1B51-0FE4-0EDD-B34E-4947CA67BA2E}"/>
                </a:ext>
              </a:extLst>
            </p:cNvPr>
            <p:cNvCxnSpPr/>
            <p:nvPr/>
          </p:nvCxnSpPr>
          <p:spPr>
            <a:xfrm>
              <a:off x="5567135" y="5065295"/>
              <a:ext cx="0" cy="2294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50877-4E02-E67D-F70E-DD9DBCCFC195}"/>
                </a:ext>
              </a:extLst>
            </p:cNvPr>
            <p:cNvSpPr txBox="1"/>
            <p:nvPr/>
          </p:nvSpPr>
          <p:spPr>
            <a:xfrm>
              <a:off x="4469993" y="2478501"/>
              <a:ext cx="2116967" cy="584775"/>
            </a:xfrm>
            <a:prstGeom prst="rect">
              <a:avLst/>
            </a:prstGeom>
            <a:noFill/>
          </p:spPr>
          <p:txBody>
            <a:bodyPr wrap="square" rtlCol="0">
              <a:spAutoFit/>
            </a:bodyPr>
            <a:lstStyle/>
            <a:p>
              <a:r>
                <a:rPr lang="en-US" dirty="0">
                  <a:latin typeface="Posterama" panose="020B0504020200020000" pitchFamily="34" charset="0"/>
                  <a:cs typeface="Posterama" panose="020B0504020200020000" pitchFamily="34" charset="0"/>
                </a:rPr>
                <a:t>Time</a:t>
              </a:r>
            </a:p>
            <a:p>
              <a:r>
                <a:rPr lang="en-US" sz="1400" dirty="0">
                  <a:latin typeface="Calibri" panose="020F0502020204030204" pitchFamily="34" charset="0"/>
                  <a:cs typeface="Calibri" panose="020F0502020204030204" pitchFamily="34" charset="0"/>
                </a:rPr>
                <a:t>Expand on a timestamp</a:t>
              </a:r>
              <a:endParaRPr lang="ru-RU" sz="1400"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3632FB2-25DF-2AB4-0712-B28808F3AF99}"/>
                </a:ext>
              </a:extLst>
            </p:cNvPr>
            <p:cNvSpPr txBox="1"/>
            <p:nvPr/>
          </p:nvSpPr>
          <p:spPr>
            <a:xfrm>
              <a:off x="4554192" y="5286096"/>
              <a:ext cx="2723686"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Duration</a:t>
              </a:r>
            </a:p>
            <a:p>
              <a:r>
                <a:rPr lang="en-US" sz="1400" dirty="0">
                  <a:latin typeface="Calibri" panose="020F0502020204030204" pitchFamily="34" charset="0"/>
                  <a:cs typeface="Calibri" panose="020F0502020204030204" pitchFamily="34" charset="0"/>
                </a:rPr>
                <a:t>Different timescales and lags</a:t>
              </a:r>
            </a:p>
          </p:txBody>
        </p:sp>
        <p:sp>
          <p:nvSpPr>
            <p:cNvPr id="45" name="TextBox 44">
              <a:extLst>
                <a:ext uri="{FF2B5EF4-FFF2-40B4-BE49-F238E27FC236}">
                  <a16:creationId xmlns:a16="http://schemas.microsoft.com/office/drawing/2014/main" id="{26C4E41D-AB59-DC93-5971-7BD7048B8C0F}"/>
                </a:ext>
              </a:extLst>
            </p:cNvPr>
            <p:cNvSpPr txBox="1"/>
            <p:nvPr/>
          </p:nvSpPr>
          <p:spPr>
            <a:xfrm>
              <a:off x="9146550" y="4738237"/>
              <a:ext cx="2432740"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Distance</a:t>
              </a:r>
            </a:p>
            <a:p>
              <a:r>
                <a:rPr lang="en-US" sz="1400" dirty="0">
                  <a:cs typeface="Calibri" panose="020F0502020204030204" pitchFamily="34" charset="0"/>
                </a:rPr>
                <a:t>Calculate between coordinates</a:t>
              </a:r>
              <a:endParaRPr lang="ru-RU" sz="1400" dirty="0">
                <a:cs typeface="Calibri" panose="020F0502020204030204" pitchFamily="34" charset="0"/>
              </a:endParaRPr>
            </a:p>
          </p:txBody>
        </p:sp>
        <p:sp>
          <p:nvSpPr>
            <p:cNvPr id="47" name="TextBox 46">
              <a:extLst>
                <a:ext uri="{FF2B5EF4-FFF2-40B4-BE49-F238E27FC236}">
                  <a16:creationId xmlns:a16="http://schemas.microsoft.com/office/drawing/2014/main" id="{5904D71B-716B-F287-3233-9DED954F1CB7}"/>
                </a:ext>
              </a:extLst>
            </p:cNvPr>
            <p:cNvSpPr txBox="1"/>
            <p:nvPr/>
          </p:nvSpPr>
          <p:spPr>
            <a:xfrm>
              <a:off x="9042540" y="1932723"/>
              <a:ext cx="2101875" cy="584775"/>
            </a:xfrm>
            <a:prstGeom prst="rect">
              <a:avLst/>
            </a:prstGeom>
            <a:noFill/>
          </p:spPr>
          <p:txBody>
            <a:bodyPr wrap="square">
              <a:spAutoFit/>
            </a:bodyPr>
            <a:lstStyle/>
            <a:p>
              <a:r>
                <a:rPr lang="en-US" dirty="0">
                  <a:latin typeface="Posterama" panose="020B0504020200020000" pitchFamily="34" charset="0"/>
                  <a:cs typeface="Posterama" panose="020B0504020200020000" pitchFamily="34" charset="0"/>
                </a:rPr>
                <a:t>Space</a:t>
              </a:r>
            </a:p>
            <a:p>
              <a:r>
                <a:rPr lang="en-US" sz="1400" dirty="0">
                  <a:latin typeface="Calibri" panose="020F0502020204030204" pitchFamily="34" charset="0"/>
                  <a:cs typeface="Calibri" panose="020F0502020204030204" pitchFamily="34" charset="0"/>
                </a:rPr>
                <a:t>Latitude and Longitude</a:t>
              </a:r>
            </a:p>
          </p:txBody>
        </p:sp>
      </p:grpSp>
      <p:pic>
        <p:nvPicPr>
          <p:cNvPr id="50" name="Graphic 49" descr="Aperture with solid fill">
            <a:extLst>
              <a:ext uri="{FF2B5EF4-FFF2-40B4-BE49-F238E27FC236}">
                <a16:creationId xmlns:a16="http://schemas.microsoft.com/office/drawing/2014/main" id="{C49B1282-2261-44F3-D6B7-FB5A4E29EEB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65" y="6128024"/>
            <a:ext cx="366006" cy="366006"/>
          </a:xfrm>
          <a:prstGeom prst="rect">
            <a:avLst/>
          </a:prstGeom>
        </p:spPr>
      </p:pic>
      <p:sp>
        <p:nvSpPr>
          <p:cNvPr id="51" name="TextBox 50">
            <a:extLst>
              <a:ext uri="{FF2B5EF4-FFF2-40B4-BE49-F238E27FC236}">
                <a16:creationId xmlns:a16="http://schemas.microsoft.com/office/drawing/2014/main" id="{9771BA33-CD8E-54FE-2168-FE4171983EBC}"/>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spTree>
    <p:extLst>
      <p:ext uri="{BB962C8B-B14F-4D97-AF65-F5344CB8AC3E}">
        <p14:creationId xmlns:p14="http://schemas.microsoft.com/office/powerpoint/2010/main" val="4794261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72"/>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74"/>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72"/>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74"/>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4" grpId="0" animBg="1"/>
      <p:bldP spid="7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838906B-56A2-CAB7-CA47-E7C0BAE0AA54}"/>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0" name="Group 69">
            <a:extLst>
              <a:ext uri="{FF2B5EF4-FFF2-40B4-BE49-F238E27FC236}">
                <a16:creationId xmlns:a16="http://schemas.microsoft.com/office/drawing/2014/main" id="{B250B38D-75F6-A4D4-6D8E-6F74C9AAA00C}"/>
              </a:ext>
            </a:extLst>
          </p:cNvPr>
          <p:cNvGrpSpPr/>
          <p:nvPr/>
        </p:nvGrpSpPr>
        <p:grpSpPr>
          <a:xfrm rot="8400317">
            <a:off x="260735" y="1490776"/>
            <a:ext cx="3297141" cy="3290559"/>
            <a:chOff x="4095559" y="1320231"/>
            <a:chExt cx="3571230" cy="3564101"/>
          </a:xfrm>
        </p:grpSpPr>
        <p:grpSp>
          <p:nvGrpSpPr>
            <p:cNvPr id="71" name="Group 70">
              <a:extLst>
                <a:ext uri="{FF2B5EF4-FFF2-40B4-BE49-F238E27FC236}">
                  <a16:creationId xmlns:a16="http://schemas.microsoft.com/office/drawing/2014/main" id="{E14D3C26-8E91-9873-9E66-BC98D8DC1F05}"/>
                </a:ext>
              </a:extLst>
            </p:cNvPr>
            <p:cNvGrpSpPr/>
            <p:nvPr/>
          </p:nvGrpSpPr>
          <p:grpSpPr>
            <a:xfrm>
              <a:off x="4095559" y="1320231"/>
              <a:ext cx="3571230" cy="3564101"/>
              <a:chOff x="4095559" y="1320231"/>
              <a:chExt cx="3571230" cy="3564101"/>
            </a:xfrm>
          </p:grpSpPr>
          <p:sp>
            <p:nvSpPr>
              <p:cNvPr id="79" name="Freeform: Shape 78">
                <a:extLst>
                  <a:ext uri="{FF2B5EF4-FFF2-40B4-BE49-F238E27FC236}">
                    <a16:creationId xmlns:a16="http://schemas.microsoft.com/office/drawing/2014/main" id="{A6AD94E7-7379-9CF2-6D69-FC5B7D69948A}"/>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80" name="Freeform: Shape 79">
                <a:extLst>
                  <a:ext uri="{FF2B5EF4-FFF2-40B4-BE49-F238E27FC236}">
                    <a16:creationId xmlns:a16="http://schemas.microsoft.com/office/drawing/2014/main" id="{31DDCDEE-674E-5AAF-F803-6F47BA328081}"/>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81" name="Freeform: Shape 80">
                <a:extLst>
                  <a:ext uri="{FF2B5EF4-FFF2-40B4-BE49-F238E27FC236}">
                    <a16:creationId xmlns:a16="http://schemas.microsoft.com/office/drawing/2014/main" id="{BA87D79B-FD1F-EAF4-0A9B-244A4DE29A7D}"/>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82" name="Freeform: Shape 81">
                <a:extLst>
                  <a:ext uri="{FF2B5EF4-FFF2-40B4-BE49-F238E27FC236}">
                    <a16:creationId xmlns:a16="http://schemas.microsoft.com/office/drawing/2014/main" id="{F898D3E8-8F87-DE66-BCC1-51C964312C7D}"/>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83" name="Freeform: Shape 82">
                <a:extLst>
                  <a:ext uri="{FF2B5EF4-FFF2-40B4-BE49-F238E27FC236}">
                    <a16:creationId xmlns:a16="http://schemas.microsoft.com/office/drawing/2014/main" id="{D3E28BEA-11E1-66FA-223B-236B1935E623}"/>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84" name="Freeform: Shape 83">
                <a:extLst>
                  <a:ext uri="{FF2B5EF4-FFF2-40B4-BE49-F238E27FC236}">
                    <a16:creationId xmlns:a16="http://schemas.microsoft.com/office/drawing/2014/main" id="{32ED0174-777D-F03A-308D-339605F01DA6}"/>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85" name="Freeform: Shape 84">
                <a:extLst>
                  <a:ext uri="{FF2B5EF4-FFF2-40B4-BE49-F238E27FC236}">
                    <a16:creationId xmlns:a16="http://schemas.microsoft.com/office/drawing/2014/main" id="{F0AA0BEE-A3D1-972C-C6BF-110E0131DC66}"/>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72" name="Graphic 71" descr="Briefcase with solid fill">
              <a:hlinkClick r:id="rId3" action="ppaction://hlinksldjump"/>
              <a:extLst>
                <a:ext uri="{FF2B5EF4-FFF2-40B4-BE49-F238E27FC236}">
                  <a16:creationId xmlns:a16="http://schemas.microsoft.com/office/drawing/2014/main" id="{DE0D2AD5-A246-ADEB-B8A5-D732665369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73" name="Graphic 72" descr="Address Book with solid fill">
              <a:hlinkClick r:id="rId6" action="ppaction://hlinksldjump"/>
              <a:extLst>
                <a:ext uri="{FF2B5EF4-FFF2-40B4-BE49-F238E27FC236}">
                  <a16:creationId xmlns:a16="http://schemas.microsoft.com/office/drawing/2014/main" id="{965C1B9D-7FC5-F66C-840D-3011E3897C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74" name="Graphic 73" descr="Good Idea with solid fill">
              <a:hlinkClick r:id="rId9" action="ppaction://hlinksldjump"/>
              <a:extLst>
                <a:ext uri="{FF2B5EF4-FFF2-40B4-BE49-F238E27FC236}">
                  <a16:creationId xmlns:a16="http://schemas.microsoft.com/office/drawing/2014/main" id="{C365BA4D-3FD7-C3C6-1A63-5E5BB6CC22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75" name="Graphic 74" descr="Scatterplot with solid fill">
              <a:hlinkClick r:id="rId12" action="ppaction://hlinksldjump"/>
              <a:extLst>
                <a:ext uri="{FF2B5EF4-FFF2-40B4-BE49-F238E27FC236}">
                  <a16:creationId xmlns:a16="http://schemas.microsoft.com/office/drawing/2014/main" id="{FBBEB165-5B39-360F-3510-BD79BA0DA77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76" name="Graphic 75" descr="Home with solid fill">
              <a:hlinkClick r:id="rId15" action="ppaction://hlinksldjump"/>
              <a:extLst>
                <a:ext uri="{FF2B5EF4-FFF2-40B4-BE49-F238E27FC236}">
                  <a16:creationId xmlns:a16="http://schemas.microsoft.com/office/drawing/2014/main" id="{6936201B-9F33-E3EF-426A-5FB4A70C57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77" name="Graphic 76" descr="Aspiration with solid fill">
              <a:hlinkClick r:id="rId18" action="ppaction://hlinksldjump"/>
              <a:extLst>
                <a:ext uri="{FF2B5EF4-FFF2-40B4-BE49-F238E27FC236}">
                  <a16:creationId xmlns:a16="http://schemas.microsoft.com/office/drawing/2014/main" id="{C35E1013-5F68-C328-7686-9E6B0D38D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199683">
              <a:off x="4567878" y="1957289"/>
              <a:ext cx="618581" cy="618581"/>
            </a:xfrm>
            <a:prstGeom prst="rect">
              <a:avLst/>
            </a:prstGeom>
            <a:effectLst>
              <a:outerShdw blurRad="50800" dist="38100" dir="18900000" algn="bl" rotWithShape="0">
                <a:prstClr val="black">
                  <a:alpha val="40000"/>
                </a:prstClr>
              </a:outerShdw>
            </a:effectLst>
          </p:spPr>
        </p:pic>
        <p:pic>
          <p:nvPicPr>
            <p:cNvPr id="78" name="Graphic 77" descr="Clipboard with solid fill">
              <a:hlinkClick r:id="rId21" action="ppaction://hlinksldjump"/>
              <a:extLst>
                <a:ext uri="{FF2B5EF4-FFF2-40B4-BE49-F238E27FC236}">
                  <a16:creationId xmlns:a16="http://schemas.microsoft.com/office/drawing/2014/main" id="{4A5EE78A-CE63-2E7E-2EC5-3038628D6D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88" name="Oval 87">
            <a:extLst>
              <a:ext uri="{FF2B5EF4-FFF2-40B4-BE49-F238E27FC236}">
                <a16:creationId xmlns:a16="http://schemas.microsoft.com/office/drawing/2014/main" id="{1964AEE6-1D74-2110-DC34-507AAC17CCA0}"/>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Freeform: Shape 88">
            <a:extLst>
              <a:ext uri="{FF2B5EF4-FFF2-40B4-BE49-F238E27FC236}">
                <a16:creationId xmlns:a16="http://schemas.microsoft.com/office/drawing/2014/main" id="{649B2757-5B64-1BD0-03B7-AD0016D92795}"/>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90" name="Freeform: Shape 89">
            <a:extLst>
              <a:ext uri="{FF2B5EF4-FFF2-40B4-BE49-F238E27FC236}">
                <a16:creationId xmlns:a16="http://schemas.microsoft.com/office/drawing/2014/main" id="{07A7E2B8-B5CB-D60A-0584-97DEF6A84CEE}"/>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91" name="Freeform: Shape 90">
            <a:extLst>
              <a:ext uri="{FF2B5EF4-FFF2-40B4-BE49-F238E27FC236}">
                <a16:creationId xmlns:a16="http://schemas.microsoft.com/office/drawing/2014/main" id="{CA917849-BA0B-E975-7F84-D1A4E9B71A7C}"/>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grpSp>
        <p:nvGrpSpPr>
          <p:cNvPr id="22" name="Group 21">
            <a:extLst>
              <a:ext uri="{FF2B5EF4-FFF2-40B4-BE49-F238E27FC236}">
                <a16:creationId xmlns:a16="http://schemas.microsoft.com/office/drawing/2014/main" id="{D9DB2DA9-E029-9FE0-20C2-83817AC28E09}"/>
              </a:ext>
            </a:extLst>
          </p:cNvPr>
          <p:cNvGrpSpPr/>
          <p:nvPr/>
        </p:nvGrpSpPr>
        <p:grpSpPr>
          <a:xfrm>
            <a:off x="4397337" y="732105"/>
            <a:ext cx="6887161" cy="5041849"/>
            <a:chOff x="4397337" y="732105"/>
            <a:chExt cx="6887161" cy="5041849"/>
          </a:xfrm>
        </p:grpSpPr>
        <p:cxnSp>
          <p:nvCxnSpPr>
            <p:cNvPr id="2" name="Straight Connector 1">
              <a:extLst>
                <a:ext uri="{FF2B5EF4-FFF2-40B4-BE49-F238E27FC236}">
                  <a16:creationId xmlns:a16="http://schemas.microsoft.com/office/drawing/2014/main" id="{A4DBF117-0E1A-F6EC-136A-3E32EE5BC947}"/>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566F4E-6BBC-A765-92FD-2D16787655F9}"/>
                </a:ext>
              </a:extLst>
            </p:cNvPr>
            <p:cNvSpPr txBox="1"/>
            <p:nvPr/>
          </p:nvSpPr>
          <p:spPr>
            <a:xfrm>
              <a:off x="4397337" y="732105"/>
              <a:ext cx="4952145" cy="646331"/>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WHEN SIZE MATTERS</a:t>
              </a:r>
              <a:endParaRPr lang="ru-RU"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sp>
          <p:nvSpPr>
            <p:cNvPr id="6" name="TextBox 5">
              <a:extLst>
                <a:ext uri="{FF2B5EF4-FFF2-40B4-BE49-F238E27FC236}">
                  <a16:creationId xmlns:a16="http://schemas.microsoft.com/office/drawing/2014/main" id="{B9016E35-FB20-9B22-6788-265A32E80AE1}"/>
                </a:ext>
              </a:extLst>
            </p:cNvPr>
            <p:cNvSpPr txBox="1"/>
            <p:nvPr/>
          </p:nvSpPr>
          <p:spPr>
            <a:xfrm>
              <a:off x="4866849" y="1896681"/>
              <a:ext cx="3143379"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DITCH THE CSV</a:t>
              </a:r>
              <a:endParaRPr lang="ru-RU" sz="2000" dirty="0">
                <a:latin typeface="Posterama" panose="020B0504020200020000" pitchFamily="34" charset="0"/>
                <a:cs typeface="Posterama" panose="020B0504020200020000" pitchFamily="34" charset="0"/>
              </a:endParaRPr>
            </a:p>
          </p:txBody>
        </p:sp>
        <p:sp>
          <p:nvSpPr>
            <p:cNvPr id="10" name="TextBox 9">
              <a:extLst>
                <a:ext uri="{FF2B5EF4-FFF2-40B4-BE49-F238E27FC236}">
                  <a16:creationId xmlns:a16="http://schemas.microsoft.com/office/drawing/2014/main" id="{F564554C-8C65-03A9-902F-CE64C125BC9D}"/>
                </a:ext>
              </a:extLst>
            </p:cNvPr>
            <p:cNvSpPr txBox="1"/>
            <p:nvPr/>
          </p:nvSpPr>
          <p:spPr>
            <a:xfrm>
              <a:off x="5017565" y="2309924"/>
              <a:ext cx="5951781"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Start using </a:t>
              </a:r>
              <a:r>
                <a:rPr lang="en-US" sz="1600" dirty="0">
                  <a:solidFill>
                    <a:schemeClr val="accent2"/>
                  </a:solidFill>
                  <a:latin typeface="Calibri" panose="020F0502020204030204" pitchFamily="34" charset="0"/>
                  <a:cs typeface="Calibri" panose="020F0502020204030204" pitchFamily="34" charset="0"/>
                </a:rPr>
                <a:t>Parquet</a:t>
              </a:r>
              <a:r>
                <a:rPr lang="en-US" sz="1600" dirty="0">
                  <a:latin typeface="Calibri" panose="020F0502020204030204" pitchFamily="34" charset="0"/>
                  <a:cs typeface="Calibri" panose="020F0502020204030204" pitchFamily="34" charset="0"/>
                </a:rPr>
                <a:t> files and </a:t>
              </a:r>
              <a:r>
                <a:rPr lang="en-US" sz="1600" dirty="0" err="1">
                  <a:solidFill>
                    <a:schemeClr val="accent2"/>
                  </a:solidFill>
                  <a:latin typeface="Calibri" panose="020F0502020204030204" pitchFamily="34" charset="0"/>
                  <a:cs typeface="Calibri" panose="020F0502020204030204" pitchFamily="34" charset="0"/>
                </a:rPr>
                <a:t>PyArrow</a:t>
              </a:r>
              <a:r>
                <a:rPr lang="lt-LT" sz="1600" dirty="0">
                  <a:latin typeface="Calibri" panose="020F0502020204030204" pitchFamily="34" charset="0"/>
                  <a:cs typeface="Calibri" panose="020F0502020204030204" pitchFamily="34" charset="0"/>
                </a:rPr>
                <a:t>. </a:t>
              </a:r>
              <a:endParaRPr lang="ru-RU"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FEFBF4-7DC8-9767-2B46-A78CB3EAB011}"/>
                </a:ext>
              </a:extLst>
            </p:cNvPr>
            <p:cNvSpPr txBox="1"/>
            <p:nvPr/>
          </p:nvSpPr>
          <p:spPr>
            <a:xfrm>
              <a:off x="5017565" y="3524744"/>
              <a:ext cx="5736024" cy="584775"/>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Save and Load using </a:t>
              </a:r>
              <a:r>
                <a:rPr lang="en-US" sz="1600" dirty="0" err="1">
                  <a:latin typeface="Calibri" panose="020F0502020204030204" pitchFamily="34" charset="0"/>
                  <a:cs typeface="Calibri" panose="020F0502020204030204" pitchFamily="34" charset="0"/>
                </a:rPr>
                <a:t>numpy</a:t>
              </a:r>
              <a:r>
                <a:rPr lang="en-US" sz="1600" dirty="0">
                  <a:latin typeface="Calibri" panose="020F0502020204030204" pitchFamily="34" charset="0"/>
                  <a:cs typeface="Calibri" panose="020F0502020204030204" pitchFamily="34" charset="0"/>
                </a:rPr>
                <a:t> instead </a:t>
              </a:r>
            </a:p>
            <a:p>
              <a:endParaRPr lang="ru-RU" sz="16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FD49BF4-8090-BB72-627B-847005D31376}"/>
                </a:ext>
              </a:extLst>
            </p:cNvPr>
            <p:cNvSpPr txBox="1"/>
            <p:nvPr/>
          </p:nvSpPr>
          <p:spPr>
            <a:xfrm>
              <a:off x="5017565" y="4942957"/>
              <a:ext cx="5530541"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 A python library for lazy Out-of-Core </a:t>
              </a:r>
              <a:r>
                <a:rPr lang="en-US" sz="1600" dirty="0" err="1">
                  <a:latin typeface="Calibri" panose="020F0502020204030204" pitchFamily="34" charset="0"/>
                  <a:cs typeface="Calibri" panose="020F0502020204030204" pitchFamily="34" charset="0"/>
                </a:rPr>
                <a:t>DataFrames</a:t>
              </a:r>
              <a:r>
                <a:rPr lang="en-US" sz="1600" dirty="0">
                  <a:latin typeface="Calibri" panose="020F0502020204030204" pitchFamily="34" charset="0"/>
                  <a:cs typeface="Calibri" panose="020F0502020204030204" pitchFamily="34" charset="0"/>
                </a:rPr>
                <a:t> , to visualize and explore big tabular datasets with an N-dimensional grid up to a </a:t>
              </a:r>
              <a:r>
                <a:rPr lang="en-US" sz="1600" dirty="0">
                  <a:solidFill>
                    <a:schemeClr val="accent2"/>
                  </a:solidFill>
                  <a:latin typeface="Calibri" panose="020F0502020204030204" pitchFamily="34" charset="0"/>
                  <a:cs typeface="Calibri" panose="020F0502020204030204" pitchFamily="34" charset="0"/>
                </a:rPr>
                <a:t>billion objects/rows </a:t>
              </a:r>
              <a:r>
                <a:rPr lang="en-US" sz="1600" dirty="0">
                  <a:latin typeface="Calibri" panose="020F0502020204030204" pitchFamily="34" charset="0"/>
                  <a:cs typeface="Calibri" panose="020F0502020204030204" pitchFamily="34" charset="0"/>
                </a:rPr>
                <a:t>per second. </a:t>
              </a:r>
              <a:endParaRPr lang="ru-RU" sz="16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D997E-F69E-1544-47E6-9B1A594FA24B}"/>
                </a:ext>
              </a:extLst>
            </p:cNvPr>
            <p:cNvSpPr txBox="1"/>
            <p:nvPr/>
          </p:nvSpPr>
          <p:spPr>
            <a:xfrm>
              <a:off x="4866849" y="3124634"/>
              <a:ext cx="6102848" cy="400110"/>
            </a:xfrm>
            <a:prstGeom prst="rect">
              <a:avLst/>
            </a:prstGeom>
            <a:noFill/>
          </p:spPr>
          <p:txBody>
            <a:bodyPr wrap="square">
              <a:spAutoFit/>
            </a:bodyPr>
            <a:lstStyle/>
            <a:p>
              <a:r>
                <a:rPr lang="en-US" sz="2000" dirty="0">
                  <a:latin typeface="Posterama" panose="020B0504020200020000" pitchFamily="34" charset="0"/>
                  <a:cs typeface="Posterama" panose="020B0504020200020000" pitchFamily="34" charset="0"/>
                </a:rPr>
                <a:t>NUMPY - </a:t>
              </a:r>
              <a:r>
                <a:rPr lang="en-US" sz="2000" dirty="0">
                  <a:solidFill>
                    <a:schemeClr val="accent2"/>
                  </a:solidFill>
                  <a:latin typeface="Posterama" panose="020B0504020200020000" pitchFamily="34" charset="0"/>
                  <a:cs typeface="Posterama" panose="020B0504020200020000" pitchFamily="34" charset="0"/>
                </a:rPr>
                <a:t>.</a:t>
              </a:r>
              <a:r>
                <a:rPr lang="en-US" sz="2000" dirty="0" err="1">
                  <a:solidFill>
                    <a:schemeClr val="accent2"/>
                  </a:solidFill>
                  <a:latin typeface="Posterama" panose="020B0504020200020000" pitchFamily="34" charset="0"/>
                  <a:cs typeface="Posterama" panose="020B0504020200020000" pitchFamily="34" charset="0"/>
                </a:rPr>
                <a:t>npy</a:t>
              </a:r>
              <a:endParaRPr lang="lt-LT" sz="2000" dirty="0">
                <a:solidFill>
                  <a:schemeClr val="accent2"/>
                </a:solidFill>
                <a:latin typeface="Posterama" panose="020B0504020200020000" pitchFamily="34" charset="0"/>
                <a:cs typeface="Posterama" panose="020B0504020200020000" pitchFamily="34" charset="0"/>
              </a:endParaRPr>
            </a:p>
          </p:txBody>
        </p:sp>
        <p:sp>
          <p:nvSpPr>
            <p:cNvPr id="18" name="TextBox 17">
              <a:extLst>
                <a:ext uri="{FF2B5EF4-FFF2-40B4-BE49-F238E27FC236}">
                  <a16:creationId xmlns:a16="http://schemas.microsoft.com/office/drawing/2014/main" id="{4FFAFB71-F699-560E-900D-43C2D9BBFC85}"/>
                </a:ext>
              </a:extLst>
            </p:cNvPr>
            <p:cNvSpPr txBox="1"/>
            <p:nvPr/>
          </p:nvSpPr>
          <p:spPr>
            <a:xfrm>
              <a:off x="4866849" y="4542847"/>
              <a:ext cx="6102848" cy="400110"/>
            </a:xfrm>
            <a:prstGeom prst="rect">
              <a:avLst/>
            </a:prstGeom>
            <a:noFill/>
          </p:spPr>
          <p:txBody>
            <a:bodyPr wrap="square">
              <a:spAutoFit/>
            </a:bodyPr>
            <a:lstStyle/>
            <a:p>
              <a:r>
                <a:rPr lang="en-US" sz="2000" dirty="0">
                  <a:latin typeface="Posterama" panose="020B0504020200020000" pitchFamily="34" charset="0"/>
                  <a:cs typeface="Posterama" panose="020B0504020200020000" pitchFamily="34" charset="0"/>
                </a:rPr>
                <a:t>HANDLE WITH VAEX</a:t>
              </a:r>
              <a:endParaRPr lang="lt-LT" sz="2000" dirty="0">
                <a:latin typeface="Posterama" panose="020B0504020200020000" pitchFamily="34" charset="0"/>
                <a:cs typeface="Posterama" panose="020B0504020200020000" pitchFamily="34" charset="0"/>
              </a:endParaRPr>
            </a:p>
          </p:txBody>
        </p:sp>
      </p:grpSp>
      <p:pic>
        <p:nvPicPr>
          <p:cNvPr id="19" name="Graphic 18" descr="Aperture with solid fill">
            <a:extLst>
              <a:ext uri="{FF2B5EF4-FFF2-40B4-BE49-F238E27FC236}">
                <a16:creationId xmlns:a16="http://schemas.microsoft.com/office/drawing/2014/main" id="{A131495F-F1E8-F5D2-5CFD-614EB4900C4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165" y="6128024"/>
            <a:ext cx="366006" cy="366006"/>
          </a:xfrm>
          <a:prstGeom prst="rect">
            <a:avLst/>
          </a:prstGeom>
        </p:spPr>
      </p:pic>
      <p:sp>
        <p:nvSpPr>
          <p:cNvPr id="20" name="TextBox 19">
            <a:extLst>
              <a:ext uri="{FF2B5EF4-FFF2-40B4-BE49-F238E27FC236}">
                <a16:creationId xmlns:a16="http://schemas.microsoft.com/office/drawing/2014/main" id="{7A861EE9-77A1-B35C-7FD9-A517C8D4B284}"/>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spTree>
    <p:extLst>
      <p:ext uri="{BB962C8B-B14F-4D97-AF65-F5344CB8AC3E}">
        <p14:creationId xmlns:p14="http://schemas.microsoft.com/office/powerpoint/2010/main" val="33407014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89"/>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91"/>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89"/>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91"/>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91" grpId="0" animBg="1"/>
      <p:bldP spid="9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31BF5-211B-9A81-C050-30FAC394F329}"/>
              </a:ext>
            </a:extLst>
          </p:cNvPr>
          <p:cNvSpPr/>
          <p:nvPr/>
        </p:nvSpPr>
        <p:spPr>
          <a:xfrm>
            <a:off x="587827"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Rectangle 2">
            <a:extLst>
              <a:ext uri="{FF2B5EF4-FFF2-40B4-BE49-F238E27FC236}">
                <a16:creationId xmlns:a16="http://schemas.microsoft.com/office/drawing/2014/main" id="{0C7878D1-9526-9C61-9B5A-CFA2BEB45EF9}"/>
              </a:ext>
            </a:extLst>
          </p:cNvPr>
          <p:cNvSpPr/>
          <p:nvPr/>
        </p:nvSpPr>
        <p:spPr>
          <a:xfrm>
            <a:off x="447869" y="2146041"/>
            <a:ext cx="2220686" cy="18381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7BE8B20-33D2-F061-2539-061AD1136D38}"/>
              </a:ext>
            </a:extLst>
          </p:cNvPr>
          <p:cNvSpPr/>
          <p:nvPr/>
        </p:nvSpPr>
        <p:spPr>
          <a:xfrm rot="5400000">
            <a:off x="2509937" y="3993502"/>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ADC4C480-D487-DBB4-0B9A-40C8B0B8EE70}"/>
              </a:ext>
            </a:extLst>
          </p:cNvPr>
          <p:cNvSpPr/>
          <p:nvPr/>
        </p:nvSpPr>
        <p:spPr>
          <a:xfrm rot="16200000" flipH="1">
            <a:off x="450977" y="3996607"/>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8CAB06F-E20B-1847-BEC9-55DE32287AB5}"/>
              </a:ext>
            </a:extLst>
          </p:cNvPr>
          <p:cNvSpPr txBox="1"/>
          <p:nvPr/>
        </p:nvSpPr>
        <p:spPr>
          <a:xfrm>
            <a:off x="799487" y="2460677"/>
            <a:ext cx="1505342" cy="707886"/>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Parquet + </a:t>
            </a:r>
            <a:r>
              <a:rPr lang="en-US" sz="2000" dirty="0" err="1">
                <a:latin typeface="Posterama" panose="020B0504020200020000" pitchFamily="34" charset="0"/>
                <a:cs typeface="Posterama" panose="020B0504020200020000" pitchFamily="34" charset="0"/>
              </a:rPr>
              <a:t>PyArrow</a:t>
            </a:r>
            <a:endParaRPr lang="ru-RU" sz="2000" dirty="0">
              <a:latin typeface="Posterama" panose="020B0504020200020000" pitchFamily="34" charset="0"/>
              <a:cs typeface="Posterama" panose="020B0504020200020000" pitchFamily="34" charset="0"/>
            </a:endParaRPr>
          </a:p>
        </p:txBody>
      </p:sp>
      <p:sp>
        <p:nvSpPr>
          <p:cNvPr id="9" name="TextBox 8">
            <a:extLst>
              <a:ext uri="{FF2B5EF4-FFF2-40B4-BE49-F238E27FC236}">
                <a16:creationId xmlns:a16="http://schemas.microsoft.com/office/drawing/2014/main" id="{1B5CBCE2-4679-A10F-B949-C0414A8FE243}"/>
              </a:ext>
            </a:extLst>
          </p:cNvPr>
          <p:cNvSpPr txBox="1"/>
          <p:nvPr/>
        </p:nvSpPr>
        <p:spPr>
          <a:xfrm>
            <a:off x="799487" y="4913254"/>
            <a:ext cx="1505342" cy="707886"/>
          </a:xfrm>
          <a:prstGeom prst="rect">
            <a:avLst/>
          </a:prstGeom>
          <a:noFill/>
        </p:spPr>
        <p:txBody>
          <a:bodyPr wrap="square" rtlCol="0">
            <a:spAutoFit/>
          </a:bodyPr>
          <a:lstStyle/>
          <a:p>
            <a:r>
              <a:rPr lang="en-US" sz="2000" dirty="0">
                <a:solidFill>
                  <a:schemeClr val="bg2">
                    <a:lumMod val="75000"/>
                  </a:schemeClr>
                </a:solidFill>
                <a:latin typeface="Posterama" panose="020B0504020200020000" pitchFamily="34" charset="0"/>
                <a:cs typeface="Posterama" panose="020B0504020200020000" pitchFamily="34" charset="0"/>
              </a:rPr>
              <a:t>.NPY &amp; .NPZ</a:t>
            </a:r>
          </a:p>
        </p:txBody>
      </p:sp>
      <p:pic>
        <p:nvPicPr>
          <p:cNvPr id="7" name="Picture 6" descr="A screenshot of a computer&#10;&#10;Description automatically generated">
            <a:extLst>
              <a:ext uri="{FF2B5EF4-FFF2-40B4-BE49-F238E27FC236}">
                <a16:creationId xmlns:a16="http://schemas.microsoft.com/office/drawing/2014/main" id="{3C4F67E5-738A-0ABC-01E3-D34919CB8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608" y="447906"/>
            <a:ext cx="7078063" cy="2267266"/>
          </a:xfrm>
          <a:prstGeom prst="rect">
            <a:avLst/>
          </a:prstGeom>
          <a:ln>
            <a:noFill/>
          </a:ln>
          <a:effectLst>
            <a:outerShdw blurRad="190500" algn="tl" rotWithShape="0">
              <a:srgbClr val="000000">
                <a:alpha val="70000"/>
              </a:srgbClr>
            </a:outerShdw>
          </a:effectLst>
        </p:spPr>
      </p:pic>
      <p:pic>
        <p:nvPicPr>
          <p:cNvPr id="12" name="Picture 11" descr="A screen shot of a computer program&#10;&#10;Description automatically generated">
            <a:extLst>
              <a:ext uri="{FF2B5EF4-FFF2-40B4-BE49-F238E27FC236}">
                <a16:creationId xmlns:a16="http://schemas.microsoft.com/office/drawing/2014/main" id="{2F72EE12-A89C-1F17-C4F5-EFEBC46B3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134" y="3246146"/>
            <a:ext cx="7059010" cy="33342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592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CF1ECAB-5371-622E-ECB7-AC2061FE3263}"/>
              </a:ext>
            </a:extLst>
          </p:cNvPr>
          <p:cNvSpPr/>
          <p:nvPr/>
        </p:nvSpPr>
        <p:spPr>
          <a:xfrm>
            <a:off x="-1928662"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4" name="Group 33">
            <a:extLst>
              <a:ext uri="{FF2B5EF4-FFF2-40B4-BE49-F238E27FC236}">
                <a16:creationId xmlns:a16="http://schemas.microsoft.com/office/drawing/2014/main" id="{D50B842D-CB09-9082-C20B-F6287B913924}"/>
              </a:ext>
            </a:extLst>
          </p:cNvPr>
          <p:cNvGrpSpPr/>
          <p:nvPr/>
        </p:nvGrpSpPr>
        <p:grpSpPr>
          <a:xfrm rot="20769347">
            <a:off x="260735" y="1479144"/>
            <a:ext cx="3297141" cy="3290559"/>
            <a:chOff x="4095559" y="1320231"/>
            <a:chExt cx="3571230" cy="3564101"/>
          </a:xfrm>
        </p:grpSpPr>
        <p:grpSp>
          <p:nvGrpSpPr>
            <p:cNvPr id="33" name="Group 32">
              <a:extLst>
                <a:ext uri="{FF2B5EF4-FFF2-40B4-BE49-F238E27FC236}">
                  <a16:creationId xmlns:a16="http://schemas.microsoft.com/office/drawing/2014/main" id="{0F6193A1-95B5-D01E-C935-6B67228C2277}"/>
                </a:ext>
              </a:extLst>
            </p:cNvPr>
            <p:cNvGrpSpPr/>
            <p:nvPr/>
          </p:nvGrpSpPr>
          <p:grpSpPr>
            <a:xfrm>
              <a:off x="4095559" y="1320231"/>
              <a:ext cx="3571230" cy="3564101"/>
              <a:chOff x="4095559" y="1320231"/>
              <a:chExt cx="3571230" cy="3564101"/>
            </a:xfrm>
          </p:grpSpPr>
          <p:sp>
            <p:nvSpPr>
              <p:cNvPr id="24" name="Freeform: Shape 23">
                <a:extLst>
                  <a:ext uri="{FF2B5EF4-FFF2-40B4-BE49-F238E27FC236}">
                    <a16:creationId xmlns:a16="http://schemas.microsoft.com/office/drawing/2014/main" id="{DD1121DF-D438-9255-71CB-5B4C6FD66CB9}"/>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25" name="Freeform: Shape 24">
                <a:extLst>
                  <a:ext uri="{FF2B5EF4-FFF2-40B4-BE49-F238E27FC236}">
                    <a16:creationId xmlns:a16="http://schemas.microsoft.com/office/drawing/2014/main" id="{8262A8DC-C7C1-76D1-BA41-7917A4338E74}"/>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27AA8"/>
              </a:solidFill>
              <a:ln>
                <a:solidFill>
                  <a:srgbClr val="7F7F7F"/>
                </a:solidFill>
              </a:ln>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26" name="Freeform: Shape 25">
                <a:extLst>
                  <a:ext uri="{FF2B5EF4-FFF2-40B4-BE49-F238E27FC236}">
                    <a16:creationId xmlns:a16="http://schemas.microsoft.com/office/drawing/2014/main" id="{3B4ED088-91B6-C19C-7C0E-E1E98E955DAB}"/>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27" name="Freeform: Shape 26">
                <a:extLst>
                  <a:ext uri="{FF2B5EF4-FFF2-40B4-BE49-F238E27FC236}">
                    <a16:creationId xmlns:a16="http://schemas.microsoft.com/office/drawing/2014/main" id="{F8589144-8CDF-4873-1F34-FD3BE3C0647D}"/>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28" name="Freeform: Shape 27">
                <a:extLst>
                  <a:ext uri="{FF2B5EF4-FFF2-40B4-BE49-F238E27FC236}">
                    <a16:creationId xmlns:a16="http://schemas.microsoft.com/office/drawing/2014/main" id="{EFD3BD31-B8E4-CB59-5594-AE86A315B2AF}"/>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29" name="Freeform: Shape 28">
                <a:extLst>
                  <a:ext uri="{FF2B5EF4-FFF2-40B4-BE49-F238E27FC236}">
                    <a16:creationId xmlns:a16="http://schemas.microsoft.com/office/drawing/2014/main" id="{7547DD74-2B36-A48D-5F2F-119DA19B7FEE}"/>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30" name="Freeform: Shape 29">
                <a:extLst>
                  <a:ext uri="{FF2B5EF4-FFF2-40B4-BE49-F238E27FC236}">
                    <a16:creationId xmlns:a16="http://schemas.microsoft.com/office/drawing/2014/main" id="{8E95E87C-1709-156F-299C-1D9DEF584BF5}"/>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11" name="Graphic 10" descr="Briefcase with solid fill">
              <a:hlinkClick r:id="rId3" action="ppaction://hlinksldjump"/>
              <a:extLst>
                <a:ext uri="{FF2B5EF4-FFF2-40B4-BE49-F238E27FC236}">
                  <a16:creationId xmlns:a16="http://schemas.microsoft.com/office/drawing/2014/main" id="{863C1CCE-0D61-CA07-98E0-59EC383FA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12" name="Graphic 11" descr="Address Book with solid fill">
              <a:hlinkClick r:id="rId6" action="ppaction://hlinksldjump"/>
              <a:extLst>
                <a:ext uri="{FF2B5EF4-FFF2-40B4-BE49-F238E27FC236}">
                  <a16:creationId xmlns:a16="http://schemas.microsoft.com/office/drawing/2014/main" id="{B4E9EE7E-F0CF-247E-46AC-C4DF37310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13" name="Graphic 12" descr="Good Idea with solid fill">
              <a:hlinkClick r:id="rId9" action="ppaction://hlinksldjump"/>
              <a:extLst>
                <a:ext uri="{FF2B5EF4-FFF2-40B4-BE49-F238E27FC236}">
                  <a16:creationId xmlns:a16="http://schemas.microsoft.com/office/drawing/2014/main" id="{C9084685-BBB3-2112-BDE9-1731026BC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14" name="Graphic 13" descr="Scatterplot with solid fill">
              <a:hlinkClick r:id="rId12" action="ppaction://hlinksldjump"/>
              <a:extLst>
                <a:ext uri="{FF2B5EF4-FFF2-40B4-BE49-F238E27FC236}">
                  <a16:creationId xmlns:a16="http://schemas.microsoft.com/office/drawing/2014/main" id="{B7A48546-7C9B-4700-E651-5FC01272F7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15" name="Graphic 14" descr="Home with solid fill">
              <a:hlinkClick r:id="rId15" action="ppaction://hlinksldjump"/>
              <a:extLst>
                <a:ext uri="{FF2B5EF4-FFF2-40B4-BE49-F238E27FC236}">
                  <a16:creationId xmlns:a16="http://schemas.microsoft.com/office/drawing/2014/main" id="{09601F6B-CC0F-5C3E-9216-651A722B64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a:effectLst>
              <a:outerShdw blurRad="50800" dist="38100" dir="18900000" algn="bl" rotWithShape="0">
                <a:prstClr val="black">
                  <a:alpha val="40000"/>
                </a:prstClr>
              </a:outerShdw>
            </a:effectLst>
          </p:spPr>
        </p:pic>
        <p:pic>
          <p:nvPicPr>
            <p:cNvPr id="16" name="Graphic 15" descr="Aspiration with solid fill">
              <a:hlinkClick r:id="rId18" action="ppaction://hlinksldjump"/>
              <a:extLst>
                <a:ext uri="{FF2B5EF4-FFF2-40B4-BE49-F238E27FC236}">
                  <a16:creationId xmlns:a16="http://schemas.microsoft.com/office/drawing/2014/main" id="{A132256B-C5E8-14D9-7F71-BE8E4030F7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757267">
              <a:off x="4567877" y="1957288"/>
              <a:ext cx="618581" cy="618581"/>
            </a:xfrm>
            <a:prstGeom prst="rect">
              <a:avLst/>
            </a:prstGeom>
          </p:spPr>
        </p:pic>
        <p:pic>
          <p:nvPicPr>
            <p:cNvPr id="18" name="Graphic 17" descr="Clipboard with solid fill">
              <a:hlinkClick r:id="rId21" action="ppaction://hlinksldjump"/>
              <a:extLst>
                <a:ext uri="{FF2B5EF4-FFF2-40B4-BE49-F238E27FC236}">
                  <a16:creationId xmlns:a16="http://schemas.microsoft.com/office/drawing/2014/main" id="{B7934D67-60D1-F23B-765B-6500297A3A6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35" name="Oval 34">
            <a:extLst>
              <a:ext uri="{FF2B5EF4-FFF2-40B4-BE49-F238E27FC236}">
                <a16:creationId xmlns:a16="http://schemas.microsoft.com/office/drawing/2014/main" id="{E0CA4669-F0E6-AF29-5D1F-1A332F9FAA9F}"/>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Freeform: Shape 39">
            <a:extLst>
              <a:ext uri="{FF2B5EF4-FFF2-40B4-BE49-F238E27FC236}">
                <a16:creationId xmlns:a16="http://schemas.microsoft.com/office/drawing/2014/main" id="{F7DC2AF1-FE43-02B0-564D-18272403C39B}"/>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39" name="Freeform: Shape 38">
            <a:extLst>
              <a:ext uri="{FF2B5EF4-FFF2-40B4-BE49-F238E27FC236}">
                <a16:creationId xmlns:a16="http://schemas.microsoft.com/office/drawing/2014/main" id="{BFBF92EC-B85F-B794-97C8-5531603DCE05}"/>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42009760-59F8-F8CB-C1B6-6F800CFA8AD4}"/>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CE509794-B2E3-CDB7-5077-A1889A71BD79}"/>
              </a:ext>
            </a:extLst>
          </p:cNvPr>
          <p:cNvSpPr txBox="1"/>
          <p:nvPr/>
        </p:nvSpPr>
        <p:spPr>
          <a:xfrm>
            <a:off x="4610518" y="2148301"/>
            <a:ext cx="6477447" cy="769441"/>
          </a:xfrm>
          <a:prstGeom prst="rect">
            <a:avLst/>
          </a:prstGeom>
          <a:noFill/>
        </p:spPr>
        <p:txBody>
          <a:bodyPr wrap="square" rtlCol="0">
            <a:spAutoFit/>
          </a:bodyPr>
          <a:lstStyle/>
          <a:p>
            <a:r>
              <a:rPr lang="en-US" sz="44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Nitin Kishore Sai Samala</a:t>
            </a:r>
            <a:endParaRPr lang="ru-RU" sz="44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sp>
        <p:nvSpPr>
          <p:cNvPr id="5" name="TextBox 4">
            <a:extLst>
              <a:ext uri="{FF2B5EF4-FFF2-40B4-BE49-F238E27FC236}">
                <a16:creationId xmlns:a16="http://schemas.microsoft.com/office/drawing/2014/main" id="{CDFCA29E-F295-B4D4-6EDA-042ECD134291}"/>
              </a:ext>
            </a:extLst>
          </p:cNvPr>
          <p:cNvSpPr txBox="1"/>
          <p:nvPr/>
        </p:nvSpPr>
        <p:spPr>
          <a:xfrm>
            <a:off x="783771" y="5956300"/>
            <a:ext cx="1006057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My presentation, comments and opinions are provided in my personal capacity and not as a representative of Walmart. They do not reflect the views of Walmart and are not endorsed by Walmart.</a:t>
            </a:r>
            <a:endParaRPr lang="ru-RU" sz="1600" dirty="0">
              <a:latin typeface="Calibri" panose="020F0502020204030204" pitchFamily="34" charset="0"/>
              <a:cs typeface="Calibri" panose="020F0502020204030204" pitchFamily="34" charset="0"/>
            </a:endParaRPr>
          </a:p>
        </p:txBody>
      </p:sp>
      <p:pic>
        <p:nvPicPr>
          <p:cNvPr id="6" name="Picture 5" descr="A person sitting on a bench&#10;&#10;Description automatically generated">
            <a:extLst>
              <a:ext uri="{FF2B5EF4-FFF2-40B4-BE49-F238E27FC236}">
                <a16:creationId xmlns:a16="http://schemas.microsoft.com/office/drawing/2014/main" id="{584CBEE9-410C-0297-AF73-615BFDFEB92D}"/>
              </a:ext>
            </a:extLst>
          </p:cNvPr>
          <p:cNvPicPr>
            <a:picLocks noChangeAspect="1"/>
          </p:cNvPicPr>
          <p:nvPr/>
        </p:nvPicPr>
        <p:blipFill rotWithShape="1">
          <a:blip r:embed="rId24">
            <a:extLst>
              <a:ext uri="{28A0092B-C50C-407E-A947-70E740481C1C}">
                <a14:useLocalDpi xmlns:a14="http://schemas.microsoft.com/office/drawing/2010/main" val="0"/>
              </a:ext>
            </a:extLst>
          </a:blip>
          <a:srcRect l="23205" t="5897" r="11578" b="27537"/>
          <a:stretch/>
        </p:blipFill>
        <p:spPr>
          <a:xfrm>
            <a:off x="1396525" y="2510766"/>
            <a:ext cx="1067065" cy="1157288"/>
          </a:xfrm>
          <a:prstGeom prst="ellipse">
            <a:avLst/>
          </a:prstGeom>
        </p:spPr>
      </p:pic>
      <p:pic>
        <p:nvPicPr>
          <p:cNvPr id="8" name="Picture 7">
            <a:extLst>
              <a:ext uri="{FF2B5EF4-FFF2-40B4-BE49-F238E27FC236}">
                <a16:creationId xmlns:a16="http://schemas.microsoft.com/office/drawing/2014/main" id="{C6EF2E7E-8829-CF8C-0EF6-47F6DFFF6DE2}"/>
              </a:ext>
            </a:extLst>
          </p:cNvPr>
          <p:cNvPicPr>
            <a:picLocks noChangeAspect="1"/>
          </p:cNvPicPr>
          <p:nvPr/>
        </p:nvPicPr>
        <p:blipFill>
          <a:blip r:embed="rId25"/>
          <a:stretch>
            <a:fillRect/>
          </a:stretch>
        </p:blipFill>
        <p:spPr>
          <a:xfrm>
            <a:off x="8200593" y="3668054"/>
            <a:ext cx="2265893" cy="1089755"/>
          </a:xfrm>
          <a:prstGeom prst="rect">
            <a:avLst/>
          </a:prstGeom>
        </p:spPr>
      </p:pic>
      <p:pic>
        <p:nvPicPr>
          <p:cNvPr id="19" name="Picture 18">
            <a:extLst>
              <a:ext uri="{FF2B5EF4-FFF2-40B4-BE49-F238E27FC236}">
                <a16:creationId xmlns:a16="http://schemas.microsoft.com/office/drawing/2014/main" id="{ED9DA3F0-337F-5B19-82C2-1EA1F8DC3ECB}"/>
              </a:ext>
            </a:extLst>
          </p:cNvPr>
          <p:cNvPicPr>
            <a:picLocks noChangeAspect="1"/>
          </p:cNvPicPr>
          <p:nvPr/>
        </p:nvPicPr>
        <p:blipFill>
          <a:blip r:embed="rId26"/>
          <a:stretch>
            <a:fillRect/>
          </a:stretch>
        </p:blipFill>
        <p:spPr>
          <a:xfrm>
            <a:off x="5350514" y="3783341"/>
            <a:ext cx="1860535" cy="750416"/>
          </a:xfrm>
          <a:prstGeom prst="rect">
            <a:avLst/>
          </a:prstGeom>
          <a:solidFill>
            <a:schemeClr val="tx1"/>
          </a:solidFill>
        </p:spPr>
      </p:pic>
      <p:sp>
        <p:nvSpPr>
          <p:cNvPr id="20" name="Cross 19">
            <a:extLst>
              <a:ext uri="{FF2B5EF4-FFF2-40B4-BE49-F238E27FC236}">
                <a16:creationId xmlns:a16="http://schemas.microsoft.com/office/drawing/2014/main" id="{6AC5DADA-DFE8-5D62-1B93-7A04F3B2DD4E}"/>
              </a:ext>
            </a:extLst>
          </p:cNvPr>
          <p:cNvSpPr/>
          <p:nvPr/>
        </p:nvSpPr>
        <p:spPr>
          <a:xfrm>
            <a:off x="7548466" y="3923032"/>
            <a:ext cx="419877" cy="417254"/>
          </a:xfrm>
          <a:prstGeom prst="plus">
            <a:avLst>
              <a:gd name="adj" fmla="val 393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8381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31BF5-211B-9A81-C050-30FAC394F329}"/>
              </a:ext>
            </a:extLst>
          </p:cNvPr>
          <p:cNvSpPr/>
          <p:nvPr/>
        </p:nvSpPr>
        <p:spPr>
          <a:xfrm>
            <a:off x="587827"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Rectangle 2">
            <a:extLst>
              <a:ext uri="{FF2B5EF4-FFF2-40B4-BE49-F238E27FC236}">
                <a16:creationId xmlns:a16="http://schemas.microsoft.com/office/drawing/2014/main" id="{0C7878D1-9526-9C61-9B5A-CFA2BEB45EF9}"/>
              </a:ext>
            </a:extLst>
          </p:cNvPr>
          <p:cNvSpPr/>
          <p:nvPr/>
        </p:nvSpPr>
        <p:spPr>
          <a:xfrm>
            <a:off x="447869" y="2146041"/>
            <a:ext cx="2220686" cy="18381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7BE8B20-33D2-F061-2539-061AD1136D38}"/>
              </a:ext>
            </a:extLst>
          </p:cNvPr>
          <p:cNvSpPr/>
          <p:nvPr/>
        </p:nvSpPr>
        <p:spPr>
          <a:xfrm rot="5400000">
            <a:off x="2509937" y="3993502"/>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ADC4C480-D487-DBB4-0B9A-40C8B0B8EE70}"/>
              </a:ext>
            </a:extLst>
          </p:cNvPr>
          <p:cNvSpPr/>
          <p:nvPr/>
        </p:nvSpPr>
        <p:spPr>
          <a:xfrm rot="16200000" flipH="1">
            <a:off x="450977" y="3996607"/>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8CAB06F-E20B-1847-BEC9-55DE32287AB5}"/>
              </a:ext>
            </a:extLst>
          </p:cNvPr>
          <p:cNvSpPr txBox="1"/>
          <p:nvPr/>
        </p:nvSpPr>
        <p:spPr>
          <a:xfrm>
            <a:off x="799487" y="2460677"/>
            <a:ext cx="1505342" cy="707886"/>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.NPY &amp; .NPZ</a:t>
            </a:r>
            <a:endParaRPr lang="ru-RU" sz="2000" dirty="0">
              <a:latin typeface="Posterama" panose="020B0504020200020000" pitchFamily="34" charset="0"/>
              <a:cs typeface="Posterama" panose="020B0504020200020000" pitchFamily="34" charset="0"/>
            </a:endParaRPr>
          </a:p>
        </p:txBody>
      </p:sp>
      <p:sp>
        <p:nvSpPr>
          <p:cNvPr id="9" name="TextBox 8">
            <a:extLst>
              <a:ext uri="{FF2B5EF4-FFF2-40B4-BE49-F238E27FC236}">
                <a16:creationId xmlns:a16="http://schemas.microsoft.com/office/drawing/2014/main" id="{1B5CBCE2-4679-A10F-B949-C0414A8FE243}"/>
              </a:ext>
            </a:extLst>
          </p:cNvPr>
          <p:cNvSpPr txBox="1"/>
          <p:nvPr/>
        </p:nvSpPr>
        <p:spPr>
          <a:xfrm>
            <a:off x="799487" y="4913254"/>
            <a:ext cx="1505342" cy="400110"/>
          </a:xfrm>
          <a:prstGeom prst="rect">
            <a:avLst/>
          </a:prstGeom>
          <a:noFill/>
        </p:spPr>
        <p:txBody>
          <a:bodyPr wrap="square" rtlCol="0">
            <a:spAutoFit/>
          </a:bodyPr>
          <a:lstStyle/>
          <a:p>
            <a:r>
              <a:rPr lang="en-US" sz="2000" dirty="0">
                <a:solidFill>
                  <a:schemeClr val="bg2">
                    <a:lumMod val="75000"/>
                  </a:schemeClr>
                </a:solidFill>
                <a:latin typeface="Posterama" panose="020B0504020200020000" pitchFamily="34" charset="0"/>
                <a:cs typeface="Posterama" panose="020B0504020200020000" pitchFamily="34" charset="0"/>
              </a:rPr>
              <a:t>VAEX</a:t>
            </a:r>
            <a:endParaRPr lang="ru-RU" sz="2000" dirty="0">
              <a:solidFill>
                <a:schemeClr val="bg2">
                  <a:lumMod val="75000"/>
                </a:schemeClr>
              </a:solidFill>
              <a:latin typeface="Posterama" panose="020B0504020200020000" pitchFamily="34" charset="0"/>
              <a:cs typeface="Posterama" panose="020B0504020200020000" pitchFamily="34" charset="0"/>
            </a:endParaRPr>
          </a:p>
        </p:txBody>
      </p:sp>
      <p:sp>
        <p:nvSpPr>
          <p:cNvPr id="4" name="TextBox 3">
            <a:extLst>
              <a:ext uri="{FF2B5EF4-FFF2-40B4-BE49-F238E27FC236}">
                <a16:creationId xmlns:a16="http://schemas.microsoft.com/office/drawing/2014/main" id="{9DBA5697-97E3-E369-A219-088508410B14}"/>
              </a:ext>
            </a:extLst>
          </p:cNvPr>
          <p:cNvSpPr txBox="1"/>
          <p:nvPr/>
        </p:nvSpPr>
        <p:spPr>
          <a:xfrm>
            <a:off x="867911" y="421251"/>
            <a:ext cx="1505342" cy="707886"/>
          </a:xfrm>
          <a:prstGeom prst="rect">
            <a:avLst/>
          </a:prstGeom>
          <a:noFill/>
        </p:spPr>
        <p:txBody>
          <a:bodyPr wrap="square" rtlCol="0">
            <a:spAutoFit/>
          </a:bodyPr>
          <a:lstStyle/>
          <a:p>
            <a:r>
              <a:rPr lang="en-US" sz="2000" dirty="0">
                <a:solidFill>
                  <a:schemeClr val="bg2">
                    <a:lumMod val="75000"/>
                  </a:schemeClr>
                </a:solidFill>
                <a:latin typeface="Posterama" panose="020B0504020200020000" pitchFamily="34" charset="0"/>
                <a:cs typeface="Posterama" panose="020B0504020200020000" pitchFamily="34" charset="0"/>
              </a:rPr>
              <a:t>Parquet + </a:t>
            </a:r>
            <a:r>
              <a:rPr lang="en-US" sz="2000" dirty="0" err="1">
                <a:solidFill>
                  <a:schemeClr val="bg2">
                    <a:lumMod val="75000"/>
                  </a:schemeClr>
                </a:solidFill>
                <a:latin typeface="Posterama" panose="020B0504020200020000" pitchFamily="34" charset="0"/>
                <a:cs typeface="Posterama" panose="020B0504020200020000" pitchFamily="34" charset="0"/>
              </a:rPr>
              <a:t>PyArrow</a:t>
            </a:r>
            <a:endParaRPr lang="en-US" sz="2000" dirty="0">
              <a:solidFill>
                <a:schemeClr val="bg2">
                  <a:lumMod val="75000"/>
                </a:schemeClr>
              </a:solidFill>
              <a:latin typeface="Posterama" panose="020B0504020200020000" pitchFamily="34" charset="0"/>
              <a:cs typeface="Posterama" panose="020B0504020200020000" pitchFamily="34" charset="0"/>
            </a:endParaRPr>
          </a:p>
        </p:txBody>
      </p:sp>
      <p:pic>
        <p:nvPicPr>
          <p:cNvPr id="11" name="Picture 10">
            <a:extLst>
              <a:ext uri="{FF2B5EF4-FFF2-40B4-BE49-F238E27FC236}">
                <a16:creationId xmlns:a16="http://schemas.microsoft.com/office/drawing/2014/main" id="{6884DC94-E198-450B-8EFA-4085E67F8287}"/>
              </a:ext>
            </a:extLst>
          </p:cNvPr>
          <p:cNvPicPr>
            <a:picLocks noChangeAspect="1"/>
          </p:cNvPicPr>
          <p:nvPr/>
        </p:nvPicPr>
        <p:blipFill>
          <a:blip r:embed="rId3"/>
          <a:stretch>
            <a:fillRect/>
          </a:stretch>
        </p:blipFill>
        <p:spPr>
          <a:xfrm>
            <a:off x="3037782" y="2460677"/>
            <a:ext cx="2962688" cy="1086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927AED0B-80DA-2562-08CA-CBC35FEEED5D}"/>
              </a:ext>
            </a:extLst>
          </p:cNvPr>
          <p:cNvPicPr>
            <a:picLocks noChangeAspect="1"/>
          </p:cNvPicPr>
          <p:nvPr/>
        </p:nvPicPr>
        <p:blipFill>
          <a:blip r:embed="rId4"/>
          <a:stretch>
            <a:fillRect/>
          </a:stretch>
        </p:blipFill>
        <p:spPr>
          <a:xfrm>
            <a:off x="6521763" y="273891"/>
            <a:ext cx="4991797" cy="279121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76586AD3-9E22-204A-2185-51D16250DC9A}"/>
              </a:ext>
            </a:extLst>
          </p:cNvPr>
          <p:cNvPicPr>
            <a:picLocks noChangeAspect="1"/>
          </p:cNvPicPr>
          <p:nvPr/>
        </p:nvPicPr>
        <p:blipFill>
          <a:blip r:embed="rId5"/>
          <a:stretch>
            <a:fillRect/>
          </a:stretch>
        </p:blipFill>
        <p:spPr>
          <a:xfrm>
            <a:off x="6521763" y="3602905"/>
            <a:ext cx="5082410" cy="26111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452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31BF5-211B-9A81-C050-30FAC394F329}"/>
              </a:ext>
            </a:extLst>
          </p:cNvPr>
          <p:cNvSpPr/>
          <p:nvPr/>
        </p:nvSpPr>
        <p:spPr>
          <a:xfrm>
            <a:off x="587827"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Rectangle 2">
            <a:extLst>
              <a:ext uri="{FF2B5EF4-FFF2-40B4-BE49-F238E27FC236}">
                <a16:creationId xmlns:a16="http://schemas.microsoft.com/office/drawing/2014/main" id="{0C7878D1-9526-9C61-9B5A-CFA2BEB45EF9}"/>
              </a:ext>
            </a:extLst>
          </p:cNvPr>
          <p:cNvSpPr/>
          <p:nvPr/>
        </p:nvSpPr>
        <p:spPr>
          <a:xfrm>
            <a:off x="447869" y="2146041"/>
            <a:ext cx="2220686" cy="183813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7BE8B20-33D2-F061-2539-061AD1136D38}"/>
              </a:ext>
            </a:extLst>
          </p:cNvPr>
          <p:cNvSpPr/>
          <p:nvPr/>
        </p:nvSpPr>
        <p:spPr>
          <a:xfrm rot="5400000">
            <a:off x="2509937" y="3993502"/>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ADC4C480-D487-DBB4-0B9A-40C8B0B8EE70}"/>
              </a:ext>
            </a:extLst>
          </p:cNvPr>
          <p:cNvSpPr/>
          <p:nvPr/>
        </p:nvSpPr>
        <p:spPr>
          <a:xfrm rot="16200000" flipH="1">
            <a:off x="450977" y="3996607"/>
            <a:ext cx="139958" cy="121298"/>
          </a:xfrm>
          <a:prstGeom prst="r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8CAB06F-E20B-1847-BEC9-55DE32287AB5}"/>
              </a:ext>
            </a:extLst>
          </p:cNvPr>
          <p:cNvSpPr txBox="1"/>
          <p:nvPr/>
        </p:nvSpPr>
        <p:spPr>
          <a:xfrm>
            <a:off x="799487" y="2460677"/>
            <a:ext cx="1505342"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VAEX</a:t>
            </a:r>
            <a:endParaRPr lang="ru-RU" sz="2000" dirty="0">
              <a:latin typeface="Posterama" panose="020B0504020200020000" pitchFamily="34" charset="0"/>
              <a:cs typeface="Posterama" panose="020B0504020200020000" pitchFamily="34" charset="0"/>
            </a:endParaRPr>
          </a:p>
        </p:txBody>
      </p:sp>
      <p:sp>
        <p:nvSpPr>
          <p:cNvPr id="4" name="TextBox 3">
            <a:extLst>
              <a:ext uri="{FF2B5EF4-FFF2-40B4-BE49-F238E27FC236}">
                <a16:creationId xmlns:a16="http://schemas.microsoft.com/office/drawing/2014/main" id="{9DBA5697-97E3-E369-A219-088508410B14}"/>
              </a:ext>
            </a:extLst>
          </p:cNvPr>
          <p:cNvSpPr txBox="1"/>
          <p:nvPr/>
        </p:nvSpPr>
        <p:spPr>
          <a:xfrm>
            <a:off x="867911" y="421251"/>
            <a:ext cx="1505342" cy="707886"/>
          </a:xfrm>
          <a:prstGeom prst="rect">
            <a:avLst/>
          </a:prstGeom>
          <a:noFill/>
        </p:spPr>
        <p:txBody>
          <a:bodyPr wrap="square" rtlCol="0">
            <a:spAutoFit/>
          </a:bodyPr>
          <a:lstStyle/>
          <a:p>
            <a:r>
              <a:rPr lang="en-US" sz="2000" dirty="0">
                <a:solidFill>
                  <a:schemeClr val="bg2">
                    <a:lumMod val="75000"/>
                  </a:schemeClr>
                </a:solidFill>
                <a:latin typeface="Posterama" panose="020B0504020200020000" pitchFamily="34" charset="0"/>
                <a:cs typeface="Posterama" panose="020B0504020200020000" pitchFamily="34" charset="0"/>
              </a:rPr>
              <a:t>.NPY &amp; .NPZ</a:t>
            </a:r>
          </a:p>
        </p:txBody>
      </p:sp>
      <p:pic>
        <p:nvPicPr>
          <p:cNvPr id="9" name="Picture 8">
            <a:extLst>
              <a:ext uri="{FF2B5EF4-FFF2-40B4-BE49-F238E27FC236}">
                <a16:creationId xmlns:a16="http://schemas.microsoft.com/office/drawing/2014/main" id="{0655CF49-85BF-3AEC-6D08-C03B32A149D5}"/>
              </a:ext>
            </a:extLst>
          </p:cNvPr>
          <p:cNvPicPr>
            <a:picLocks noChangeAspect="1"/>
          </p:cNvPicPr>
          <p:nvPr/>
        </p:nvPicPr>
        <p:blipFill>
          <a:blip r:embed="rId3"/>
          <a:stretch>
            <a:fillRect/>
          </a:stretch>
        </p:blipFill>
        <p:spPr>
          <a:xfrm>
            <a:off x="4217435" y="165343"/>
            <a:ext cx="6237971" cy="31750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350EE0D7-D8DE-4759-6A9F-1F96E92975AE}"/>
              </a:ext>
            </a:extLst>
          </p:cNvPr>
          <p:cNvPicPr>
            <a:picLocks noChangeAspect="1"/>
          </p:cNvPicPr>
          <p:nvPr/>
        </p:nvPicPr>
        <p:blipFill>
          <a:blip r:embed="rId4"/>
          <a:stretch>
            <a:fillRect/>
          </a:stretch>
        </p:blipFill>
        <p:spPr>
          <a:xfrm>
            <a:off x="2908200" y="3823826"/>
            <a:ext cx="4677428" cy="243874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85BC4D1-2ABA-942C-BFE7-2A1A7056996F}"/>
              </a:ext>
            </a:extLst>
          </p:cNvPr>
          <p:cNvPicPr>
            <a:picLocks noChangeAspect="1"/>
          </p:cNvPicPr>
          <p:nvPr/>
        </p:nvPicPr>
        <p:blipFill>
          <a:blip r:embed="rId5"/>
          <a:stretch>
            <a:fillRect/>
          </a:stretch>
        </p:blipFill>
        <p:spPr>
          <a:xfrm>
            <a:off x="8381172" y="3823826"/>
            <a:ext cx="3350521" cy="24387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183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59DBE9D-502C-F84B-8779-537C1F954590}"/>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 name="Group 52">
            <a:extLst>
              <a:ext uri="{FF2B5EF4-FFF2-40B4-BE49-F238E27FC236}">
                <a16:creationId xmlns:a16="http://schemas.microsoft.com/office/drawing/2014/main" id="{55BBFF99-BECC-A902-2B22-9A8F23FCA7AB}"/>
              </a:ext>
            </a:extLst>
          </p:cNvPr>
          <p:cNvGrpSpPr/>
          <p:nvPr/>
        </p:nvGrpSpPr>
        <p:grpSpPr>
          <a:xfrm rot="11476257">
            <a:off x="260735" y="1479144"/>
            <a:ext cx="3297141" cy="3290559"/>
            <a:chOff x="4095559" y="1320231"/>
            <a:chExt cx="3571230" cy="3564101"/>
          </a:xfrm>
        </p:grpSpPr>
        <p:grpSp>
          <p:nvGrpSpPr>
            <p:cNvPr id="54" name="Group 53">
              <a:extLst>
                <a:ext uri="{FF2B5EF4-FFF2-40B4-BE49-F238E27FC236}">
                  <a16:creationId xmlns:a16="http://schemas.microsoft.com/office/drawing/2014/main" id="{D8900BC6-2710-6049-1558-32E9D6849A34}"/>
                </a:ext>
              </a:extLst>
            </p:cNvPr>
            <p:cNvGrpSpPr/>
            <p:nvPr/>
          </p:nvGrpSpPr>
          <p:grpSpPr>
            <a:xfrm>
              <a:off x="4095559" y="1320231"/>
              <a:ext cx="3571230" cy="3564101"/>
              <a:chOff x="4095559" y="1320231"/>
              <a:chExt cx="3571230" cy="3564101"/>
            </a:xfrm>
          </p:grpSpPr>
          <p:sp>
            <p:nvSpPr>
              <p:cNvPr id="62" name="Freeform: Shape 61">
                <a:extLst>
                  <a:ext uri="{FF2B5EF4-FFF2-40B4-BE49-F238E27FC236}">
                    <a16:creationId xmlns:a16="http://schemas.microsoft.com/office/drawing/2014/main" id="{375CD266-1DED-C4B4-88F2-4CB56A4A19E2}"/>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63" name="Freeform: Shape 62">
                <a:extLst>
                  <a:ext uri="{FF2B5EF4-FFF2-40B4-BE49-F238E27FC236}">
                    <a16:creationId xmlns:a16="http://schemas.microsoft.com/office/drawing/2014/main" id="{9DE66E65-6D4A-5D80-DAFF-5A6286B9662A}"/>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4" name="Freeform: Shape 63">
                <a:extLst>
                  <a:ext uri="{FF2B5EF4-FFF2-40B4-BE49-F238E27FC236}">
                    <a16:creationId xmlns:a16="http://schemas.microsoft.com/office/drawing/2014/main" id="{9E69820D-D6C6-C5D2-181A-E92322B8F89E}"/>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5" name="Freeform: Shape 64">
                <a:extLst>
                  <a:ext uri="{FF2B5EF4-FFF2-40B4-BE49-F238E27FC236}">
                    <a16:creationId xmlns:a16="http://schemas.microsoft.com/office/drawing/2014/main" id="{990C6FA3-8BBB-496F-A183-03C03F707563}"/>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66" name="Freeform: Shape 65">
                <a:extLst>
                  <a:ext uri="{FF2B5EF4-FFF2-40B4-BE49-F238E27FC236}">
                    <a16:creationId xmlns:a16="http://schemas.microsoft.com/office/drawing/2014/main" id="{7ED00FDA-067B-E035-351A-14413981193E}"/>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7" name="Freeform: Shape 66">
                <a:extLst>
                  <a:ext uri="{FF2B5EF4-FFF2-40B4-BE49-F238E27FC236}">
                    <a16:creationId xmlns:a16="http://schemas.microsoft.com/office/drawing/2014/main" id="{9ADA9E9E-C29A-D231-D61D-26B8E9E34A20}"/>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8" name="Freeform: Shape 67">
                <a:extLst>
                  <a:ext uri="{FF2B5EF4-FFF2-40B4-BE49-F238E27FC236}">
                    <a16:creationId xmlns:a16="http://schemas.microsoft.com/office/drawing/2014/main" id="{109716D7-F501-D7F8-0EE5-6DB99777CC82}"/>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55" name="Graphic 54" descr="Briefcase with solid fill">
              <a:hlinkClick r:id="rId3" action="ppaction://hlinksldjump"/>
              <a:extLst>
                <a:ext uri="{FF2B5EF4-FFF2-40B4-BE49-F238E27FC236}">
                  <a16:creationId xmlns:a16="http://schemas.microsoft.com/office/drawing/2014/main" id="{42A0BA68-51C0-84F3-84C1-80BE15812C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56" name="Graphic 55" descr="Address Book with solid fill">
              <a:hlinkClick r:id="rId6" action="ppaction://hlinksldjump"/>
              <a:extLst>
                <a:ext uri="{FF2B5EF4-FFF2-40B4-BE49-F238E27FC236}">
                  <a16:creationId xmlns:a16="http://schemas.microsoft.com/office/drawing/2014/main" id="{FC5BC88F-0CF5-7925-8874-D7CCD34B2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123743">
              <a:off x="4232168" y="3135968"/>
              <a:ext cx="579157" cy="579157"/>
            </a:xfrm>
            <a:prstGeom prst="rect">
              <a:avLst/>
            </a:prstGeom>
            <a:effectLst>
              <a:outerShdw blurRad="50800" dist="38100" dir="18900000" algn="bl" rotWithShape="0">
                <a:prstClr val="black">
                  <a:alpha val="40000"/>
                </a:prstClr>
              </a:outerShdw>
            </a:effectLst>
          </p:spPr>
        </p:pic>
        <p:pic>
          <p:nvPicPr>
            <p:cNvPr id="57" name="Graphic 56" descr="Good Idea with solid fill">
              <a:hlinkClick r:id="rId9" action="ppaction://hlinksldjump"/>
              <a:extLst>
                <a:ext uri="{FF2B5EF4-FFF2-40B4-BE49-F238E27FC236}">
                  <a16:creationId xmlns:a16="http://schemas.microsoft.com/office/drawing/2014/main" id="{3BA03CAF-C34E-D18E-381A-27FD9AB33B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58" name="Graphic 57" descr="Scatterplot with solid fill">
              <a:hlinkClick r:id="rId12" action="ppaction://hlinksldjump"/>
              <a:extLst>
                <a:ext uri="{FF2B5EF4-FFF2-40B4-BE49-F238E27FC236}">
                  <a16:creationId xmlns:a16="http://schemas.microsoft.com/office/drawing/2014/main" id="{A3978B72-38A9-21EA-CE18-4C35F4D617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59" name="Graphic 58" descr="Home with solid fill">
              <a:hlinkClick r:id="rId15" action="ppaction://hlinksldjump"/>
              <a:extLst>
                <a:ext uri="{FF2B5EF4-FFF2-40B4-BE49-F238E27FC236}">
                  <a16:creationId xmlns:a16="http://schemas.microsoft.com/office/drawing/2014/main" id="{DEA5055D-07B5-F820-BBC7-310D13D527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60" name="Graphic 59" descr="Aspiration with solid fill">
              <a:hlinkClick r:id="rId18" action="ppaction://hlinksldjump"/>
              <a:extLst>
                <a:ext uri="{FF2B5EF4-FFF2-40B4-BE49-F238E27FC236}">
                  <a16:creationId xmlns:a16="http://schemas.microsoft.com/office/drawing/2014/main" id="{D3F1C73A-9E8D-5371-47A7-09F487BCFC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757267">
              <a:off x="4567877" y="1957288"/>
              <a:ext cx="618581" cy="618581"/>
            </a:xfrm>
            <a:prstGeom prst="rect">
              <a:avLst/>
            </a:prstGeom>
          </p:spPr>
        </p:pic>
        <p:pic>
          <p:nvPicPr>
            <p:cNvPr id="61" name="Graphic 60" descr="Clipboard with solid fill">
              <a:hlinkClick r:id="rId21" action="ppaction://hlinksldjump"/>
              <a:extLst>
                <a:ext uri="{FF2B5EF4-FFF2-40B4-BE49-F238E27FC236}">
                  <a16:creationId xmlns:a16="http://schemas.microsoft.com/office/drawing/2014/main" id="{0E18B877-33B7-4704-5764-3CBE1178230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71" name="Oval 70">
            <a:extLst>
              <a:ext uri="{FF2B5EF4-FFF2-40B4-BE49-F238E27FC236}">
                <a16:creationId xmlns:a16="http://schemas.microsoft.com/office/drawing/2014/main" id="{0CFA8DD8-C12E-5565-260D-A815319EEB5F}"/>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Freeform: Shape 71">
            <a:extLst>
              <a:ext uri="{FF2B5EF4-FFF2-40B4-BE49-F238E27FC236}">
                <a16:creationId xmlns:a16="http://schemas.microsoft.com/office/drawing/2014/main" id="{43A4D035-7AAD-8930-4EF4-B75BA2FAFA94}"/>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3" name="Freeform: Shape 72">
            <a:extLst>
              <a:ext uri="{FF2B5EF4-FFF2-40B4-BE49-F238E27FC236}">
                <a16:creationId xmlns:a16="http://schemas.microsoft.com/office/drawing/2014/main" id="{5A9DC3AE-7D7B-498F-FA13-747C4BCB2896}"/>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4" name="Freeform: Shape 73">
            <a:extLst>
              <a:ext uri="{FF2B5EF4-FFF2-40B4-BE49-F238E27FC236}">
                <a16:creationId xmlns:a16="http://schemas.microsoft.com/office/drawing/2014/main" id="{B9389E2E-E7A2-3860-1637-FF34773CB875}"/>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pic>
        <p:nvPicPr>
          <p:cNvPr id="4" name="Graphic 3" descr="Aperture with solid fill">
            <a:extLst>
              <a:ext uri="{FF2B5EF4-FFF2-40B4-BE49-F238E27FC236}">
                <a16:creationId xmlns:a16="http://schemas.microsoft.com/office/drawing/2014/main" id="{97EA8897-BACA-BB54-4A23-E2966CC8A76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165" y="6128024"/>
            <a:ext cx="366006" cy="366006"/>
          </a:xfrm>
          <a:prstGeom prst="rect">
            <a:avLst/>
          </a:prstGeom>
        </p:spPr>
      </p:pic>
      <p:sp>
        <p:nvSpPr>
          <p:cNvPr id="5" name="TextBox 4">
            <a:extLst>
              <a:ext uri="{FF2B5EF4-FFF2-40B4-BE49-F238E27FC236}">
                <a16:creationId xmlns:a16="http://schemas.microsoft.com/office/drawing/2014/main" id="{706EE7E4-DF46-EDD4-05FC-A3FA4B78E0FA}"/>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grpSp>
        <p:nvGrpSpPr>
          <p:cNvPr id="42" name="Group 41">
            <a:extLst>
              <a:ext uri="{FF2B5EF4-FFF2-40B4-BE49-F238E27FC236}">
                <a16:creationId xmlns:a16="http://schemas.microsoft.com/office/drawing/2014/main" id="{F25F9CA6-8DCF-DEDA-41FE-6C2742049BF9}"/>
              </a:ext>
            </a:extLst>
          </p:cNvPr>
          <p:cNvGrpSpPr/>
          <p:nvPr/>
        </p:nvGrpSpPr>
        <p:grpSpPr>
          <a:xfrm>
            <a:off x="4376790" y="254677"/>
            <a:ext cx="6907708" cy="646331"/>
            <a:chOff x="4376790" y="732105"/>
            <a:chExt cx="6907708" cy="646331"/>
          </a:xfrm>
        </p:grpSpPr>
        <p:cxnSp>
          <p:nvCxnSpPr>
            <p:cNvPr id="7" name="Straight Connector 6">
              <a:extLst>
                <a:ext uri="{FF2B5EF4-FFF2-40B4-BE49-F238E27FC236}">
                  <a16:creationId xmlns:a16="http://schemas.microsoft.com/office/drawing/2014/main" id="{CAA9C6C5-6A25-A512-4659-B045E1F1E8FA}"/>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5A30E6-0F72-7A49-BB26-14034A71D60D}"/>
                </a:ext>
              </a:extLst>
            </p:cNvPr>
            <p:cNvSpPr txBox="1"/>
            <p:nvPr/>
          </p:nvSpPr>
          <p:spPr>
            <a:xfrm>
              <a:off x="4376790" y="732105"/>
              <a:ext cx="6907707" cy="646331"/>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DATA RE-STRUCTURING </a:t>
              </a:r>
              <a:endParaRPr lang="ru-RU"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grpSp>
      <p:sp>
        <p:nvSpPr>
          <p:cNvPr id="19" name="TextBox 18">
            <a:extLst>
              <a:ext uri="{FF2B5EF4-FFF2-40B4-BE49-F238E27FC236}">
                <a16:creationId xmlns:a16="http://schemas.microsoft.com/office/drawing/2014/main" id="{6A87F097-3713-93C7-6F1D-B51616030EF0}"/>
              </a:ext>
            </a:extLst>
          </p:cNvPr>
          <p:cNvSpPr txBox="1"/>
          <p:nvPr/>
        </p:nvSpPr>
        <p:spPr>
          <a:xfrm>
            <a:off x="4486656" y="1216730"/>
            <a:ext cx="5095883"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SPARSITY AND NON-ZERO ELEMENTS</a:t>
            </a:r>
            <a:endParaRPr lang="ru-RU" sz="2000" dirty="0">
              <a:latin typeface="Posterama" panose="020B0504020200020000" pitchFamily="34" charset="0"/>
              <a:cs typeface="Posterama" panose="020B0504020200020000" pitchFamily="34" charset="0"/>
            </a:endParaRPr>
          </a:p>
        </p:txBody>
      </p:sp>
      <p:sp>
        <p:nvSpPr>
          <p:cNvPr id="20" name="TextBox 19">
            <a:extLst>
              <a:ext uri="{FF2B5EF4-FFF2-40B4-BE49-F238E27FC236}">
                <a16:creationId xmlns:a16="http://schemas.microsoft.com/office/drawing/2014/main" id="{24F1596B-21CD-017D-1C38-C12AAA7AC635}"/>
              </a:ext>
            </a:extLst>
          </p:cNvPr>
          <p:cNvSpPr txBox="1"/>
          <p:nvPr/>
        </p:nvSpPr>
        <p:spPr>
          <a:xfrm>
            <a:off x="4486655" y="3100700"/>
            <a:ext cx="6288182"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VECTORIZE WHEN YOU CAN LOOP</a:t>
            </a:r>
            <a:endParaRPr lang="ru-RU" sz="2000" dirty="0">
              <a:latin typeface="Posterama" panose="020B0504020200020000" pitchFamily="34" charset="0"/>
              <a:cs typeface="Posterama" panose="020B0504020200020000" pitchFamily="34" charset="0"/>
            </a:endParaRPr>
          </a:p>
        </p:txBody>
      </p:sp>
      <p:sp>
        <p:nvSpPr>
          <p:cNvPr id="21" name="TextBox 20">
            <a:extLst>
              <a:ext uri="{FF2B5EF4-FFF2-40B4-BE49-F238E27FC236}">
                <a16:creationId xmlns:a16="http://schemas.microsoft.com/office/drawing/2014/main" id="{21966342-F3E3-1B06-CD9C-21A36BE6D5FE}"/>
              </a:ext>
            </a:extLst>
          </p:cNvPr>
          <p:cNvSpPr txBox="1"/>
          <p:nvPr/>
        </p:nvSpPr>
        <p:spPr>
          <a:xfrm>
            <a:off x="4524310" y="4970129"/>
            <a:ext cx="3143379"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EXPLODE AND MELT</a:t>
            </a:r>
            <a:endParaRPr lang="ru-RU" sz="2000" dirty="0">
              <a:latin typeface="Posterama" panose="020B0504020200020000" pitchFamily="34" charset="0"/>
              <a:cs typeface="Posterama" panose="020B0504020200020000" pitchFamily="34" charset="0"/>
            </a:endParaRPr>
          </a:p>
        </p:txBody>
      </p:sp>
      <p:sp>
        <p:nvSpPr>
          <p:cNvPr id="22" name="TextBox 21">
            <a:extLst>
              <a:ext uri="{FF2B5EF4-FFF2-40B4-BE49-F238E27FC236}">
                <a16:creationId xmlns:a16="http://schemas.microsoft.com/office/drawing/2014/main" id="{92C83B64-69A1-99CB-F1EA-D98459B7B2BF}"/>
              </a:ext>
            </a:extLst>
          </p:cNvPr>
          <p:cNvSpPr txBox="1"/>
          <p:nvPr/>
        </p:nvSpPr>
        <p:spPr>
          <a:xfrm>
            <a:off x="4486655" y="2123207"/>
            <a:ext cx="3143379"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INPLACE VS CHAINING</a:t>
            </a:r>
            <a:endParaRPr lang="ru-RU" sz="2000" dirty="0">
              <a:latin typeface="Posterama" panose="020B0504020200020000" pitchFamily="34" charset="0"/>
              <a:cs typeface="Posterama" panose="020B0504020200020000" pitchFamily="34" charset="0"/>
            </a:endParaRPr>
          </a:p>
        </p:txBody>
      </p:sp>
      <p:sp>
        <p:nvSpPr>
          <p:cNvPr id="23" name="TextBox 22">
            <a:extLst>
              <a:ext uri="{FF2B5EF4-FFF2-40B4-BE49-F238E27FC236}">
                <a16:creationId xmlns:a16="http://schemas.microsoft.com/office/drawing/2014/main" id="{F1FD780F-8355-FAFC-C887-D5AAD8D525DA}"/>
              </a:ext>
            </a:extLst>
          </p:cNvPr>
          <p:cNvSpPr txBox="1"/>
          <p:nvPr/>
        </p:nvSpPr>
        <p:spPr>
          <a:xfrm>
            <a:off x="4486655" y="4057183"/>
            <a:ext cx="5307794"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MERGE_ASOF AND MERGE_ORDERED</a:t>
            </a:r>
            <a:endParaRPr lang="ru-RU" sz="2000" dirty="0">
              <a:latin typeface="Posterama" panose="020B0504020200020000" pitchFamily="34" charset="0"/>
              <a:cs typeface="Posterama" panose="020B0504020200020000" pitchFamily="34" charset="0"/>
            </a:endParaRPr>
          </a:p>
        </p:txBody>
      </p:sp>
      <p:sp>
        <p:nvSpPr>
          <p:cNvPr id="24" name="TextBox 23">
            <a:extLst>
              <a:ext uri="{FF2B5EF4-FFF2-40B4-BE49-F238E27FC236}">
                <a16:creationId xmlns:a16="http://schemas.microsoft.com/office/drawing/2014/main" id="{453D4419-47D2-C143-D74B-98FD8C081930}"/>
              </a:ext>
            </a:extLst>
          </p:cNvPr>
          <p:cNvSpPr txBox="1"/>
          <p:nvPr/>
        </p:nvSpPr>
        <p:spPr>
          <a:xfrm>
            <a:off x="5307292" y="1590496"/>
            <a:ext cx="6632437"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Using the </a:t>
            </a:r>
            <a:r>
              <a:rPr lang="en-US" sz="1600" dirty="0" err="1">
                <a:latin typeface="Calibri" panose="020F0502020204030204" pitchFamily="34" charset="0"/>
                <a:cs typeface="Calibri" panose="020F0502020204030204" pitchFamily="34" charset="0"/>
              </a:rPr>
              <a:t>numpy</a:t>
            </a:r>
            <a:r>
              <a:rPr lang="en-US" sz="1600" dirty="0">
                <a:latin typeface="Calibri" panose="020F0502020204030204" pitchFamily="34" charset="0"/>
                <a:cs typeface="Calibri" panose="020F0502020204030204" pitchFamily="34" charset="0"/>
              </a:rPr>
              <a:t> </a:t>
            </a:r>
            <a:r>
              <a:rPr lang="en-US" sz="1600" dirty="0">
                <a:solidFill>
                  <a:schemeClr val="accent2"/>
                </a:solidFill>
                <a:latin typeface="Calibri" panose="020F0502020204030204" pitchFamily="34" charset="0"/>
                <a:cs typeface="Calibri" panose="020F0502020204030204" pitchFamily="34" charset="0"/>
              </a:rPr>
              <a:t>where</a:t>
            </a:r>
            <a:r>
              <a:rPr lang="en-US" sz="1600" dirty="0">
                <a:latin typeface="Calibri" panose="020F0502020204030204" pitchFamily="34" charset="0"/>
                <a:cs typeface="Calibri" panose="020F0502020204030204" pitchFamily="34" charset="0"/>
              </a:rPr>
              <a:t> condition</a:t>
            </a:r>
            <a:endParaRPr lang="ru-RU" sz="16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03D3691-6CF2-A8D2-37D3-517A17833DFA}"/>
              </a:ext>
            </a:extLst>
          </p:cNvPr>
          <p:cNvSpPr txBox="1"/>
          <p:nvPr/>
        </p:nvSpPr>
        <p:spPr>
          <a:xfrm>
            <a:off x="5307292" y="2584906"/>
            <a:ext cx="6632437"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Mutating a data frame through different operations</a:t>
            </a:r>
            <a:endParaRPr lang="ru-RU" sz="16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B62FA856-0754-A4CE-52F7-B71290BB064F}"/>
              </a:ext>
            </a:extLst>
          </p:cNvPr>
          <p:cNvSpPr txBox="1"/>
          <p:nvPr/>
        </p:nvSpPr>
        <p:spPr>
          <a:xfrm>
            <a:off x="5307291" y="3515375"/>
            <a:ext cx="6702834"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Instead of using apply function on multiple columns in a row using lambda</a:t>
            </a:r>
            <a:endParaRPr lang="ru-RU" sz="16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D2B4CBD-EAA6-B80C-FC5F-ECF6A72DEE0F}"/>
              </a:ext>
            </a:extLst>
          </p:cNvPr>
          <p:cNvSpPr txBox="1"/>
          <p:nvPr/>
        </p:nvSpPr>
        <p:spPr>
          <a:xfrm>
            <a:off x="5332716" y="4513034"/>
            <a:ext cx="5951781"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Variations to merging where </a:t>
            </a:r>
            <a:r>
              <a:rPr lang="en-US" sz="1600" dirty="0">
                <a:solidFill>
                  <a:schemeClr val="accent2"/>
                </a:solidFill>
                <a:latin typeface="Calibri" panose="020F0502020204030204" pitchFamily="34" charset="0"/>
                <a:cs typeface="Calibri" panose="020F0502020204030204" pitchFamily="34" charset="0"/>
              </a:rPr>
              <a:t>order</a:t>
            </a:r>
            <a:r>
              <a:rPr lang="en-US" sz="1600" dirty="0">
                <a:latin typeface="Calibri" panose="020F0502020204030204" pitchFamily="34" charset="0"/>
                <a:cs typeface="Calibri" panose="020F0502020204030204" pitchFamily="34" charset="0"/>
              </a:rPr>
              <a:t> or </a:t>
            </a:r>
            <a:r>
              <a:rPr lang="en-US" sz="1600" dirty="0">
                <a:solidFill>
                  <a:schemeClr val="accent2"/>
                </a:solidFill>
                <a:latin typeface="Calibri" panose="020F0502020204030204" pitchFamily="34" charset="0"/>
                <a:cs typeface="Calibri" panose="020F0502020204030204" pitchFamily="34" charset="0"/>
              </a:rPr>
              <a:t>closeness</a:t>
            </a:r>
            <a:r>
              <a:rPr lang="en-US" sz="1600" dirty="0">
                <a:latin typeface="Calibri" panose="020F0502020204030204" pitchFamily="34" charset="0"/>
                <a:cs typeface="Calibri" panose="020F0502020204030204" pitchFamily="34" charset="0"/>
              </a:rPr>
              <a:t> can matter</a:t>
            </a:r>
            <a:endParaRPr lang="ru-RU" sz="1600"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E82D4BA2-E869-469A-9843-54EF047F559D}"/>
              </a:ext>
            </a:extLst>
          </p:cNvPr>
          <p:cNvSpPr txBox="1"/>
          <p:nvPr/>
        </p:nvSpPr>
        <p:spPr>
          <a:xfrm>
            <a:off x="5332716" y="5453392"/>
            <a:ext cx="5951781"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Going </a:t>
            </a:r>
            <a:r>
              <a:rPr lang="en-US" sz="1600" dirty="0">
                <a:solidFill>
                  <a:schemeClr val="accent2"/>
                </a:solidFill>
                <a:latin typeface="Calibri" panose="020F0502020204030204" pitchFamily="34" charset="0"/>
                <a:cs typeface="Calibri" panose="020F0502020204030204" pitchFamily="34" charset="0"/>
              </a:rPr>
              <a:t>wide to long format </a:t>
            </a:r>
            <a:r>
              <a:rPr lang="en-US" sz="1600" dirty="0">
                <a:latin typeface="Calibri" panose="020F0502020204030204" pitchFamily="34" charset="0"/>
                <a:cs typeface="Calibri" panose="020F0502020204030204" pitchFamily="34" charset="0"/>
              </a:rPr>
              <a:t>and condensing </a:t>
            </a:r>
            <a:r>
              <a:rPr lang="en-US" sz="1600" dirty="0">
                <a:solidFill>
                  <a:schemeClr val="accent2"/>
                </a:solidFill>
                <a:latin typeface="Calibri" panose="020F0502020204030204" pitchFamily="34" charset="0"/>
                <a:cs typeface="Calibri" panose="020F0502020204030204" pitchFamily="34" charset="0"/>
              </a:rPr>
              <a:t>multiple columns into 1</a:t>
            </a:r>
            <a:endParaRPr lang="ru-RU" sz="1600" dirty="0">
              <a:solidFill>
                <a:schemeClr val="accent2"/>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34C24FD-CFCA-DAAE-7756-07EECBB720E2}"/>
              </a:ext>
            </a:extLst>
          </p:cNvPr>
          <p:cNvSpPr txBox="1"/>
          <p:nvPr/>
        </p:nvSpPr>
        <p:spPr>
          <a:xfrm>
            <a:off x="4522962" y="5850809"/>
            <a:ext cx="3143379"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NUMPY TRICKS</a:t>
            </a:r>
            <a:endParaRPr lang="ru-RU" sz="2000" dirty="0">
              <a:latin typeface="Posterama" panose="020B0504020200020000" pitchFamily="34" charset="0"/>
              <a:cs typeface="Posterama" panose="020B0504020200020000" pitchFamily="34" charset="0"/>
            </a:endParaRPr>
          </a:p>
        </p:txBody>
      </p:sp>
      <p:sp>
        <p:nvSpPr>
          <p:cNvPr id="8" name="TextBox 7">
            <a:extLst>
              <a:ext uri="{FF2B5EF4-FFF2-40B4-BE49-F238E27FC236}">
                <a16:creationId xmlns:a16="http://schemas.microsoft.com/office/drawing/2014/main" id="{EE2A5CB5-4341-2A60-C89A-B4CA2F4FC354}"/>
              </a:ext>
            </a:extLst>
          </p:cNvPr>
          <p:cNvSpPr txBox="1"/>
          <p:nvPr/>
        </p:nvSpPr>
        <p:spPr>
          <a:xfrm>
            <a:off x="5331368" y="6334072"/>
            <a:ext cx="5951781"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Minor </a:t>
            </a:r>
            <a:r>
              <a:rPr lang="en-US" sz="1600" dirty="0" err="1">
                <a:latin typeface="Calibri" panose="020F0502020204030204" pitchFamily="34" charset="0"/>
                <a:cs typeface="Calibri" panose="020F0502020204030204" pitchFamily="34" charset="0"/>
              </a:rPr>
              <a:t>numpy</a:t>
            </a:r>
            <a:r>
              <a:rPr lang="en-US" sz="1600" dirty="0">
                <a:latin typeface="Calibri" panose="020F0502020204030204" pitchFamily="34" charset="0"/>
                <a:cs typeface="Calibri" panose="020F0502020204030204" pitchFamily="34" charset="0"/>
              </a:rPr>
              <a:t> one-liners that come in handy</a:t>
            </a:r>
            <a:endParaRPr lang="ru-R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2960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72"/>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74"/>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72"/>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74"/>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4" grpId="0" animBg="1"/>
      <p:bldP spid="7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766424" y="167952"/>
            <a:ext cx="417383" cy="6447452"/>
            <a:chOff x="2101882" y="167952"/>
            <a:chExt cx="9932108" cy="6447452"/>
          </a:xfrm>
          <a:solidFill>
            <a:schemeClr val="bg2">
              <a:lumMod val="9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222047" y="167952"/>
            <a:ext cx="417383" cy="6447452"/>
            <a:chOff x="2101882" y="167952"/>
            <a:chExt cx="9932108" cy="6447452"/>
          </a:xfrm>
          <a:solidFill>
            <a:schemeClr val="bg2">
              <a:lumMod val="9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2310801" y="167952"/>
            <a:ext cx="417383" cy="6447452"/>
            <a:chOff x="2101882" y="167952"/>
            <a:chExt cx="9932108" cy="6447452"/>
          </a:xfrm>
          <a:solidFill>
            <a:schemeClr val="bg2">
              <a:lumMod val="9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686292" y="167952"/>
            <a:ext cx="417383" cy="6447452"/>
            <a:chOff x="2101882" y="167952"/>
            <a:chExt cx="9932108" cy="6447452"/>
          </a:xfrm>
          <a:solidFill>
            <a:schemeClr val="bg2">
              <a:lumMod val="9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417383" cy="6447452"/>
            <a:chOff x="2101882" y="167952"/>
            <a:chExt cx="9932108" cy="6447452"/>
          </a:xfrm>
          <a:solidFill>
            <a:schemeClr val="bg2">
              <a:lumMod val="9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 name="TextBox 1">
            <a:extLst>
              <a:ext uri="{FF2B5EF4-FFF2-40B4-BE49-F238E27FC236}">
                <a16:creationId xmlns:a16="http://schemas.microsoft.com/office/drawing/2014/main" id="{2EC761EC-A236-E72A-7345-6D1079DABF11}"/>
              </a:ext>
            </a:extLst>
          </p:cNvPr>
          <p:cNvSpPr txBox="1"/>
          <p:nvPr/>
        </p:nvSpPr>
        <p:spPr>
          <a:xfrm>
            <a:off x="4866981" y="327678"/>
            <a:ext cx="5095883"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SPARSITY AND NON-ZERO ELEMENTS</a:t>
            </a:r>
            <a:endParaRPr lang="ru-RU" sz="2000" dirty="0">
              <a:latin typeface="Posterama" panose="020B0504020200020000" pitchFamily="34" charset="0"/>
              <a:cs typeface="Posterama" panose="020B0504020200020000" pitchFamily="34" charset="0"/>
            </a:endParaRPr>
          </a:p>
        </p:txBody>
      </p:sp>
      <p:pic>
        <p:nvPicPr>
          <p:cNvPr id="3" name="Picture 2">
            <a:extLst>
              <a:ext uri="{FF2B5EF4-FFF2-40B4-BE49-F238E27FC236}">
                <a16:creationId xmlns:a16="http://schemas.microsoft.com/office/drawing/2014/main" id="{57587CE0-238C-A109-3F84-310359992BD2}"/>
              </a:ext>
            </a:extLst>
          </p:cNvPr>
          <p:cNvPicPr>
            <a:picLocks noChangeAspect="1"/>
          </p:cNvPicPr>
          <p:nvPr/>
        </p:nvPicPr>
        <p:blipFill rotWithShape="1">
          <a:blip r:embed="rId3"/>
          <a:srcRect r="30031"/>
          <a:stretch/>
        </p:blipFill>
        <p:spPr>
          <a:xfrm>
            <a:off x="3027965" y="1555005"/>
            <a:ext cx="8842644" cy="4496172"/>
          </a:xfrm>
          <a:prstGeom prst="rect">
            <a:avLst/>
          </a:prstGeom>
        </p:spPr>
      </p:pic>
    </p:spTree>
    <p:extLst>
      <p:ext uri="{BB962C8B-B14F-4D97-AF65-F5344CB8AC3E}">
        <p14:creationId xmlns:p14="http://schemas.microsoft.com/office/powerpoint/2010/main" val="424179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766424" y="167952"/>
            <a:ext cx="417383" cy="6447452"/>
            <a:chOff x="2101882" y="167952"/>
            <a:chExt cx="9932108" cy="6447452"/>
          </a:xfrm>
          <a:solidFill>
            <a:schemeClr val="bg2">
              <a:lumMod val="9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222047" y="167952"/>
            <a:ext cx="417383" cy="6447452"/>
            <a:chOff x="2101882" y="167952"/>
            <a:chExt cx="9932108" cy="6447452"/>
          </a:xfrm>
          <a:solidFill>
            <a:schemeClr val="bg2">
              <a:lumMod val="9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2310801" y="167952"/>
            <a:ext cx="9736082" cy="6447452"/>
            <a:chOff x="2101882" y="167952"/>
            <a:chExt cx="9932108" cy="6447452"/>
          </a:xfrm>
          <a:solidFill>
            <a:schemeClr val="bg1"/>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923"/>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686292" y="167952"/>
            <a:ext cx="417383" cy="6447452"/>
            <a:chOff x="2101882" y="167952"/>
            <a:chExt cx="9932108" cy="6447452"/>
          </a:xfrm>
          <a:solidFill>
            <a:schemeClr val="bg2">
              <a:lumMod val="9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417383" cy="6447452"/>
            <a:chOff x="2101882" y="167952"/>
            <a:chExt cx="9932108" cy="6447452"/>
          </a:xfrm>
          <a:solidFill>
            <a:schemeClr val="bg2">
              <a:lumMod val="9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5" name="Picture 4">
            <a:extLst>
              <a:ext uri="{FF2B5EF4-FFF2-40B4-BE49-F238E27FC236}">
                <a16:creationId xmlns:a16="http://schemas.microsoft.com/office/drawing/2014/main" id="{050CD40F-6F08-3B39-144E-AC3F5C74C647}"/>
              </a:ext>
            </a:extLst>
          </p:cNvPr>
          <p:cNvPicPr>
            <a:picLocks noChangeAspect="1"/>
          </p:cNvPicPr>
          <p:nvPr/>
        </p:nvPicPr>
        <p:blipFill>
          <a:blip r:embed="rId3"/>
          <a:stretch>
            <a:fillRect/>
          </a:stretch>
        </p:blipFill>
        <p:spPr>
          <a:xfrm>
            <a:off x="2428095" y="1719952"/>
            <a:ext cx="9501493" cy="4064222"/>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02835BAF-03B6-4515-F7B8-3166771EFA6B}"/>
              </a:ext>
            </a:extLst>
          </p:cNvPr>
          <p:cNvSpPr txBox="1"/>
          <p:nvPr/>
        </p:nvSpPr>
        <p:spPr>
          <a:xfrm>
            <a:off x="5425330" y="488613"/>
            <a:ext cx="3143379"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INPLACE VS CHAINING</a:t>
            </a:r>
            <a:endParaRPr lang="ru-RU" sz="20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85454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766424" y="181943"/>
            <a:ext cx="9739284" cy="6447452"/>
            <a:chOff x="2101882" y="167952"/>
            <a:chExt cx="9932108" cy="6447452"/>
          </a:xfrm>
          <a:solidFill>
            <a:schemeClr val="bg2">
              <a:lumMod val="9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48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222047" y="167952"/>
            <a:ext cx="417383" cy="6447452"/>
            <a:chOff x="2101882" y="167952"/>
            <a:chExt cx="9932108" cy="6447452"/>
          </a:xfrm>
          <a:solidFill>
            <a:schemeClr val="bg2">
              <a:lumMod val="9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11629500" y="167952"/>
            <a:ext cx="417383" cy="6447452"/>
            <a:chOff x="2101882" y="167952"/>
            <a:chExt cx="9932108" cy="6447452"/>
          </a:xfrm>
          <a:solidFill>
            <a:schemeClr val="accent4">
              <a:lumMod val="40000"/>
              <a:lumOff val="6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686292" y="167952"/>
            <a:ext cx="417383" cy="6447452"/>
            <a:chOff x="2101882" y="167952"/>
            <a:chExt cx="9932108" cy="6447452"/>
          </a:xfrm>
          <a:solidFill>
            <a:schemeClr val="bg2">
              <a:lumMod val="9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417383" cy="6447452"/>
            <a:chOff x="2101882" y="167952"/>
            <a:chExt cx="9932108" cy="6447452"/>
          </a:xfrm>
          <a:solidFill>
            <a:schemeClr val="bg2">
              <a:lumMod val="9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5" name="Picture 4">
            <a:extLst>
              <a:ext uri="{FF2B5EF4-FFF2-40B4-BE49-F238E27FC236}">
                <a16:creationId xmlns:a16="http://schemas.microsoft.com/office/drawing/2014/main" id="{EF5D7376-D1A9-FFD7-0280-EEE1C4034E11}"/>
              </a:ext>
            </a:extLst>
          </p:cNvPr>
          <p:cNvPicPr>
            <a:picLocks noChangeAspect="1"/>
          </p:cNvPicPr>
          <p:nvPr/>
        </p:nvPicPr>
        <p:blipFill>
          <a:blip r:embed="rId3"/>
          <a:stretch>
            <a:fillRect/>
          </a:stretch>
        </p:blipFill>
        <p:spPr>
          <a:xfrm>
            <a:off x="2037423" y="414780"/>
            <a:ext cx="9197285" cy="97704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2827976-FB1D-AC35-6041-2FBF16233AD8}"/>
              </a:ext>
            </a:extLst>
          </p:cNvPr>
          <p:cNvPicPr>
            <a:picLocks noChangeAspect="1"/>
          </p:cNvPicPr>
          <p:nvPr/>
        </p:nvPicPr>
        <p:blipFill>
          <a:blip r:embed="rId4"/>
          <a:stretch>
            <a:fillRect/>
          </a:stretch>
        </p:blipFill>
        <p:spPr>
          <a:xfrm>
            <a:off x="2037423" y="1544937"/>
            <a:ext cx="5597267" cy="4810575"/>
          </a:xfrm>
          <a:prstGeom prst="rect">
            <a:avLst/>
          </a:prstGeom>
        </p:spPr>
      </p:pic>
      <p:pic>
        <p:nvPicPr>
          <p:cNvPr id="8" name="Picture 7">
            <a:extLst>
              <a:ext uri="{FF2B5EF4-FFF2-40B4-BE49-F238E27FC236}">
                <a16:creationId xmlns:a16="http://schemas.microsoft.com/office/drawing/2014/main" id="{33A738AE-C030-758A-F07A-180B7EFA12C6}"/>
              </a:ext>
            </a:extLst>
          </p:cNvPr>
          <p:cNvPicPr>
            <a:picLocks noChangeAspect="1"/>
          </p:cNvPicPr>
          <p:nvPr/>
        </p:nvPicPr>
        <p:blipFill>
          <a:blip r:embed="rId5"/>
          <a:stretch>
            <a:fillRect/>
          </a:stretch>
        </p:blipFill>
        <p:spPr>
          <a:xfrm>
            <a:off x="8320953" y="1650598"/>
            <a:ext cx="2227491" cy="3071980"/>
          </a:xfrm>
          <a:prstGeom prst="rect">
            <a:avLst/>
          </a:prstGeom>
        </p:spPr>
      </p:pic>
      <p:sp>
        <p:nvSpPr>
          <p:cNvPr id="23" name="TextBox 22">
            <a:extLst>
              <a:ext uri="{FF2B5EF4-FFF2-40B4-BE49-F238E27FC236}">
                <a16:creationId xmlns:a16="http://schemas.microsoft.com/office/drawing/2014/main" id="{37134694-FD8D-F835-E5B3-BEC8EEB2121A}"/>
              </a:ext>
            </a:extLst>
          </p:cNvPr>
          <p:cNvSpPr txBox="1"/>
          <p:nvPr/>
        </p:nvSpPr>
        <p:spPr>
          <a:xfrm>
            <a:off x="1844984" y="6329587"/>
            <a:ext cx="9389724" cy="569387"/>
          </a:xfrm>
          <a:prstGeom prst="rect">
            <a:avLst/>
          </a:prstGeom>
          <a:noFill/>
        </p:spPr>
        <p:txBody>
          <a:bodyPr wrap="square" rtlCol="0">
            <a:spAutoFit/>
          </a:bodyPr>
          <a:lstStyle/>
          <a:p>
            <a:r>
              <a:rPr lang="en-IN" sz="900" dirty="0">
                <a:solidFill>
                  <a:schemeClr val="tx1">
                    <a:lumMod val="50000"/>
                    <a:lumOff val="50000"/>
                  </a:schemeClr>
                </a:solidFill>
              </a:rPr>
              <a:t>Source : </a:t>
            </a:r>
            <a:r>
              <a:rPr lang="en-IN" sz="900" dirty="0">
                <a:solidFill>
                  <a:schemeClr val="tx1">
                    <a:lumMod val="50000"/>
                    <a:lumOff val="50000"/>
                  </a:schemeClr>
                </a:solidFill>
                <a:hlinkClick r:id="rId6">
                  <a:extLst>
                    <a:ext uri="{A12FA001-AC4F-418D-AE19-62706E023703}">
                      <ahyp:hlinkClr xmlns:ahyp="http://schemas.microsoft.com/office/drawing/2018/hyperlinkcolor" val="tx"/>
                    </a:ext>
                  </a:extLst>
                </a:hlinkClick>
              </a:rPr>
              <a:t>https://towardsdatascience.com/apply-function-to-pandas-dataframe-rows-76df74165ee4</a:t>
            </a:r>
            <a:r>
              <a:rPr lang="en-IN" sz="900" dirty="0">
                <a:solidFill>
                  <a:schemeClr val="tx1">
                    <a:lumMod val="50000"/>
                    <a:lumOff val="50000"/>
                  </a:schemeClr>
                </a:solidFill>
              </a:rPr>
              <a:t>. </a:t>
            </a:r>
            <a:r>
              <a:rPr lang="en-US" sz="900" dirty="0">
                <a:solidFill>
                  <a:schemeClr val="tx1">
                    <a:lumMod val="50000"/>
                    <a:lumOff val="50000"/>
                  </a:schemeClr>
                </a:solidFill>
                <a:effectLst/>
              </a:rPr>
              <a:t>Image is by the author and released under </a:t>
            </a:r>
            <a:r>
              <a:rPr lang="en-US" sz="900" u="sng" dirty="0">
                <a:solidFill>
                  <a:schemeClr val="tx1">
                    <a:lumMod val="50000"/>
                    <a:lumOff val="50000"/>
                  </a:schemeClr>
                </a:solidFill>
                <a:effectLst/>
                <a:hlinkClick r:id="rId7">
                  <a:extLst>
                    <a:ext uri="{A12FA001-AC4F-418D-AE19-62706E023703}">
                      <ahyp:hlinkClr xmlns:ahyp="http://schemas.microsoft.com/office/drawing/2018/hyperlinkcolor" val="tx"/>
                    </a:ext>
                  </a:extLst>
                </a:hlinkClick>
              </a:rPr>
              <a:t>Creative Commons BY-NC-ND 4.0 International</a:t>
            </a:r>
            <a:r>
              <a:rPr lang="en-US" sz="900" dirty="0">
                <a:solidFill>
                  <a:schemeClr val="tx1">
                    <a:lumMod val="50000"/>
                    <a:lumOff val="50000"/>
                  </a:schemeClr>
                </a:solidFill>
                <a:effectLst/>
              </a:rPr>
              <a:t> license.</a:t>
            </a:r>
          </a:p>
          <a:p>
            <a:br>
              <a:rPr lang="en-US" sz="1100" dirty="0">
                <a:effectLst/>
              </a:rPr>
            </a:br>
            <a:endParaRPr lang="en-IN" sz="1100" dirty="0"/>
          </a:p>
        </p:txBody>
      </p:sp>
      <p:sp>
        <p:nvSpPr>
          <p:cNvPr id="2" name="TextBox 1">
            <a:extLst>
              <a:ext uri="{FF2B5EF4-FFF2-40B4-BE49-F238E27FC236}">
                <a16:creationId xmlns:a16="http://schemas.microsoft.com/office/drawing/2014/main" id="{34916D73-1CE6-C5D8-F232-0BCCC4DBB6AF}"/>
              </a:ext>
            </a:extLst>
          </p:cNvPr>
          <p:cNvSpPr txBox="1"/>
          <p:nvPr/>
        </p:nvSpPr>
        <p:spPr>
          <a:xfrm>
            <a:off x="8456453" y="4932164"/>
            <a:ext cx="2227492" cy="1015663"/>
          </a:xfrm>
          <a:prstGeom prst="rect">
            <a:avLst/>
          </a:prstGeom>
          <a:noFill/>
          <a:ln>
            <a:solidFill>
              <a:schemeClr val="accent1"/>
            </a:solidFill>
          </a:ln>
        </p:spPr>
        <p:txBody>
          <a:bodyPr wrap="square" rtlCol="0">
            <a:spAutoFit/>
          </a:bodyPr>
          <a:lstStyle/>
          <a:p>
            <a:r>
              <a:rPr lang="en-US" sz="2000" dirty="0">
                <a:latin typeface="Posterama" panose="020B0504020200020000" pitchFamily="34" charset="0"/>
                <a:cs typeface="Posterama" panose="020B0504020200020000" pitchFamily="34" charset="0"/>
              </a:rPr>
              <a:t>VECTORIZE WHEN YOU CAN LOOP</a:t>
            </a:r>
            <a:endParaRPr lang="ru-RU" sz="20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76461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1088325" y="167952"/>
            <a:ext cx="417383" cy="6447452"/>
            <a:chOff x="2101882" y="167952"/>
            <a:chExt cx="9932108" cy="6447452"/>
          </a:xfrm>
          <a:solidFill>
            <a:schemeClr val="accent4">
              <a:lumMod val="40000"/>
              <a:lumOff val="6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222047" y="167952"/>
            <a:ext cx="9739284" cy="6447452"/>
            <a:chOff x="2101882" y="167952"/>
            <a:chExt cx="9932108" cy="6447452"/>
          </a:xfrm>
          <a:solidFill>
            <a:schemeClr val="bg1"/>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is by the author and released under Creative Commons BY-NC-ND 4.0 International license.</a:t>
              </a:r>
              <a:endParaRPr lang="ru-RU" dirty="0"/>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11632702" y="167952"/>
            <a:ext cx="417383" cy="6447452"/>
            <a:chOff x="2101882" y="167952"/>
            <a:chExt cx="9932108" cy="6447452"/>
          </a:xfrm>
          <a:solidFill>
            <a:schemeClr val="accent4">
              <a:lumMod val="40000"/>
              <a:lumOff val="6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686292" y="167952"/>
            <a:ext cx="417383" cy="6447452"/>
            <a:chOff x="2101882" y="167952"/>
            <a:chExt cx="9932108" cy="6447452"/>
          </a:xfrm>
          <a:solidFill>
            <a:schemeClr val="bg2">
              <a:lumMod val="9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417383" cy="6447452"/>
            <a:chOff x="2101882" y="167952"/>
            <a:chExt cx="9932108" cy="6447452"/>
          </a:xfrm>
          <a:solidFill>
            <a:schemeClr val="bg2">
              <a:lumMod val="9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3" name="Picture 22">
            <a:extLst>
              <a:ext uri="{FF2B5EF4-FFF2-40B4-BE49-F238E27FC236}">
                <a16:creationId xmlns:a16="http://schemas.microsoft.com/office/drawing/2014/main" id="{67F9EBCF-8659-DE06-6214-F4930D875AF3}"/>
              </a:ext>
            </a:extLst>
          </p:cNvPr>
          <p:cNvPicPr>
            <a:picLocks noChangeAspect="1"/>
          </p:cNvPicPr>
          <p:nvPr/>
        </p:nvPicPr>
        <p:blipFill>
          <a:blip r:embed="rId3"/>
          <a:stretch>
            <a:fillRect/>
          </a:stretch>
        </p:blipFill>
        <p:spPr>
          <a:xfrm>
            <a:off x="5137608" y="266606"/>
            <a:ext cx="5710095" cy="6072119"/>
          </a:xfrm>
          <a:prstGeom prst="rect">
            <a:avLst/>
          </a:prstGeom>
        </p:spPr>
      </p:pic>
      <p:sp>
        <p:nvSpPr>
          <p:cNvPr id="2" name="TextBox 1">
            <a:extLst>
              <a:ext uri="{FF2B5EF4-FFF2-40B4-BE49-F238E27FC236}">
                <a16:creationId xmlns:a16="http://schemas.microsoft.com/office/drawing/2014/main" id="{F67BA536-655B-465C-4205-7AA03C604455}"/>
              </a:ext>
            </a:extLst>
          </p:cNvPr>
          <p:cNvSpPr txBox="1"/>
          <p:nvPr/>
        </p:nvSpPr>
        <p:spPr>
          <a:xfrm>
            <a:off x="1824164" y="440789"/>
            <a:ext cx="5307794"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MERGE_ORDERED</a:t>
            </a:r>
            <a:endParaRPr lang="ru-RU" sz="2000" dirty="0">
              <a:latin typeface="Posterama" panose="020B0504020200020000" pitchFamily="34" charset="0"/>
              <a:cs typeface="Posterama" panose="020B0504020200020000" pitchFamily="34" charset="0"/>
            </a:endParaRPr>
          </a:p>
        </p:txBody>
      </p:sp>
      <p:sp>
        <p:nvSpPr>
          <p:cNvPr id="3" name="TextBox 2">
            <a:extLst>
              <a:ext uri="{FF2B5EF4-FFF2-40B4-BE49-F238E27FC236}">
                <a16:creationId xmlns:a16="http://schemas.microsoft.com/office/drawing/2014/main" id="{F29C4647-DF76-8BD8-9B0A-805608EE1410}"/>
              </a:ext>
            </a:extLst>
          </p:cNvPr>
          <p:cNvSpPr txBox="1"/>
          <p:nvPr/>
        </p:nvSpPr>
        <p:spPr>
          <a:xfrm>
            <a:off x="1344297" y="1206506"/>
            <a:ext cx="3675372"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Perform a merge for ordered data with optional </a:t>
            </a:r>
            <a:r>
              <a:rPr lang="en-US" dirty="0">
                <a:solidFill>
                  <a:schemeClr val="accent2"/>
                </a:solidFill>
                <a:latin typeface="Calibri" panose="020F0502020204030204" pitchFamily="34" charset="0"/>
                <a:cs typeface="Calibri" panose="020F0502020204030204" pitchFamily="34" charset="0"/>
              </a:rPr>
              <a:t>filling/interpolation.</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Designed for ordered data like </a:t>
            </a:r>
            <a:r>
              <a:rPr lang="en-US" dirty="0">
                <a:solidFill>
                  <a:schemeClr val="accent2"/>
                </a:solidFill>
                <a:latin typeface="Calibri" panose="020F0502020204030204" pitchFamily="34" charset="0"/>
                <a:cs typeface="Calibri" panose="020F0502020204030204" pitchFamily="34" charset="0"/>
              </a:rPr>
              <a:t>time series data</a:t>
            </a:r>
            <a:r>
              <a:rPr lang="en-US"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Optionally perform group-wise merge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B03258-8D2C-326B-8A48-FB8B6BB876A9}"/>
              </a:ext>
            </a:extLst>
          </p:cNvPr>
          <p:cNvSpPr txBox="1"/>
          <p:nvPr/>
        </p:nvSpPr>
        <p:spPr>
          <a:xfrm>
            <a:off x="5749806" y="6301221"/>
            <a:ext cx="4603663" cy="415498"/>
          </a:xfrm>
          <a:prstGeom prst="rect">
            <a:avLst/>
          </a:prstGeom>
          <a:noFill/>
        </p:spPr>
        <p:txBody>
          <a:bodyPr wrap="square" rtlCol="0">
            <a:spAutoFit/>
          </a:bodyPr>
          <a:lstStyle/>
          <a:p>
            <a:r>
              <a:rPr lang="en-IN" sz="1000" dirty="0">
                <a:solidFill>
                  <a:schemeClr val="bg2">
                    <a:lumMod val="75000"/>
                  </a:schemeClr>
                </a:solidFill>
              </a:rPr>
              <a:t>Source : </a:t>
            </a:r>
            <a:r>
              <a:rPr lang="en-IN" sz="1000" dirty="0">
                <a:solidFill>
                  <a:schemeClr val="bg2">
                    <a:lumMod val="75000"/>
                  </a:schemeClr>
                </a:solidFill>
                <a:hlinkClick r:id="rId4">
                  <a:extLst>
                    <a:ext uri="{A12FA001-AC4F-418D-AE19-62706E023703}">
                      <ahyp:hlinkClr xmlns:ahyp="http://schemas.microsoft.com/office/drawing/2018/hyperlinkcolor" val="tx"/>
                    </a:ext>
                  </a:extLst>
                </a:hlinkClick>
              </a:rPr>
              <a:t>https://pandas.pydata.org/docs/reference/api/pandas.merge_ordered.html</a:t>
            </a:r>
            <a:r>
              <a:rPr lang="en-IN" sz="1000" dirty="0">
                <a:solidFill>
                  <a:schemeClr val="bg2">
                    <a:lumMod val="75000"/>
                  </a:schemeClr>
                </a:solidFill>
              </a:rPr>
              <a:t> </a:t>
            </a:r>
            <a:br>
              <a:rPr lang="en-US" sz="1100" dirty="0">
                <a:solidFill>
                  <a:schemeClr val="bg2">
                    <a:lumMod val="75000"/>
                  </a:schemeClr>
                </a:solidFill>
                <a:effectLst/>
              </a:rPr>
            </a:br>
            <a:endParaRPr lang="en-IN" sz="1100" dirty="0">
              <a:solidFill>
                <a:schemeClr val="bg2">
                  <a:lumMod val="75000"/>
                </a:schemeClr>
              </a:solidFill>
            </a:endParaRPr>
          </a:p>
        </p:txBody>
      </p:sp>
    </p:spTree>
    <p:extLst>
      <p:ext uri="{BB962C8B-B14F-4D97-AF65-F5344CB8AC3E}">
        <p14:creationId xmlns:p14="http://schemas.microsoft.com/office/powerpoint/2010/main" val="1324052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1085123" y="167952"/>
            <a:ext cx="417383" cy="6447452"/>
            <a:chOff x="2101882" y="167952"/>
            <a:chExt cx="9932108" cy="6447452"/>
          </a:xfrm>
          <a:solidFill>
            <a:schemeClr val="accent4">
              <a:lumMod val="40000"/>
              <a:lumOff val="6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0540746" y="167952"/>
            <a:ext cx="417383" cy="6447452"/>
            <a:chOff x="2101882" y="167952"/>
            <a:chExt cx="9932108" cy="6447452"/>
          </a:xfrm>
          <a:solidFill>
            <a:schemeClr val="accent4">
              <a:lumMod val="40000"/>
              <a:lumOff val="6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11629500" y="167952"/>
            <a:ext cx="417383" cy="6447452"/>
            <a:chOff x="2101882" y="167952"/>
            <a:chExt cx="9932108" cy="6447452"/>
          </a:xfrm>
          <a:solidFill>
            <a:schemeClr val="accent4">
              <a:lumMod val="40000"/>
              <a:lumOff val="6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676195" y="167952"/>
            <a:ext cx="9727460" cy="6447452"/>
            <a:chOff x="2101882" y="167952"/>
            <a:chExt cx="9932108" cy="6447452"/>
          </a:xfrm>
          <a:solidFill>
            <a:schemeClr val="bg1"/>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48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417383" cy="6447452"/>
            <a:chOff x="2101882" y="167952"/>
            <a:chExt cx="9932108" cy="6447452"/>
          </a:xfrm>
          <a:solidFill>
            <a:schemeClr val="bg2">
              <a:lumMod val="9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1">
            <a:extLst>
              <a:ext uri="{FF2B5EF4-FFF2-40B4-BE49-F238E27FC236}">
                <a16:creationId xmlns:a16="http://schemas.microsoft.com/office/drawing/2014/main" id="{4113405C-1BCF-E3EC-5EF4-7BF596E602FD}"/>
              </a:ext>
            </a:extLst>
          </p:cNvPr>
          <p:cNvPicPr>
            <a:picLocks noChangeAspect="1"/>
          </p:cNvPicPr>
          <p:nvPr/>
        </p:nvPicPr>
        <p:blipFill>
          <a:blip r:embed="rId3"/>
          <a:stretch>
            <a:fillRect/>
          </a:stretch>
        </p:blipFill>
        <p:spPr>
          <a:xfrm>
            <a:off x="4600280" y="257109"/>
            <a:ext cx="5704753" cy="6130359"/>
          </a:xfrm>
          <a:prstGeom prst="rect">
            <a:avLst/>
          </a:prstGeom>
        </p:spPr>
      </p:pic>
      <p:sp>
        <p:nvSpPr>
          <p:cNvPr id="3" name="TextBox 2">
            <a:extLst>
              <a:ext uri="{FF2B5EF4-FFF2-40B4-BE49-F238E27FC236}">
                <a16:creationId xmlns:a16="http://schemas.microsoft.com/office/drawing/2014/main" id="{CD11B3E5-F8F0-0CCF-6E34-D024978143AE}"/>
              </a:ext>
            </a:extLst>
          </p:cNvPr>
          <p:cNvSpPr txBox="1"/>
          <p:nvPr/>
        </p:nvSpPr>
        <p:spPr>
          <a:xfrm>
            <a:off x="1387405" y="454348"/>
            <a:ext cx="5307794"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MERGE_ASOF</a:t>
            </a:r>
            <a:endParaRPr lang="ru-RU" sz="2000" dirty="0">
              <a:latin typeface="Posterama" panose="020B0504020200020000" pitchFamily="34" charset="0"/>
              <a:cs typeface="Posterama" panose="020B0504020200020000" pitchFamily="34" charset="0"/>
            </a:endParaRPr>
          </a:p>
        </p:txBody>
      </p:sp>
      <p:sp>
        <p:nvSpPr>
          <p:cNvPr id="7" name="TextBox 6">
            <a:extLst>
              <a:ext uri="{FF2B5EF4-FFF2-40B4-BE49-F238E27FC236}">
                <a16:creationId xmlns:a16="http://schemas.microsoft.com/office/drawing/2014/main" id="{C107C850-9EB6-B12B-09BD-43019D97CB0C}"/>
              </a:ext>
            </a:extLst>
          </p:cNvPr>
          <p:cNvSpPr txBox="1"/>
          <p:nvPr/>
        </p:nvSpPr>
        <p:spPr>
          <a:xfrm>
            <a:off x="5256192" y="6344590"/>
            <a:ext cx="4603663" cy="415498"/>
          </a:xfrm>
          <a:prstGeom prst="rect">
            <a:avLst/>
          </a:prstGeom>
          <a:noFill/>
        </p:spPr>
        <p:txBody>
          <a:bodyPr wrap="square" rtlCol="0">
            <a:spAutoFit/>
          </a:bodyPr>
          <a:lstStyle/>
          <a:p>
            <a:r>
              <a:rPr lang="en-IN" sz="1000" dirty="0">
                <a:solidFill>
                  <a:schemeClr val="bg2">
                    <a:lumMod val="75000"/>
                  </a:schemeClr>
                </a:solidFill>
              </a:rPr>
              <a:t>Source : </a:t>
            </a:r>
            <a:r>
              <a:rPr lang="en-IN" sz="1000" dirty="0">
                <a:solidFill>
                  <a:schemeClr val="bg2">
                    <a:lumMod val="75000"/>
                  </a:schemeClr>
                </a:solidFill>
                <a:hlinkClick r:id="rId4">
                  <a:extLst>
                    <a:ext uri="{A12FA001-AC4F-418D-AE19-62706E023703}">
                      <ahyp:hlinkClr xmlns:ahyp="http://schemas.microsoft.com/office/drawing/2018/hyperlinkcolor" val="tx"/>
                    </a:ext>
                  </a:extLst>
                </a:hlinkClick>
              </a:rPr>
              <a:t>https://pandas.pydata.org/docs/reference/api/pandas.merge_asof.html</a:t>
            </a:r>
            <a:r>
              <a:rPr lang="en-IN" sz="1000" dirty="0">
                <a:solidFill>
                  <a:schemeClr val="bg2">
                    <a:lumMod val="75000"/>
                  </a:schemeClr>
                </a:solidFill>
              </a:rPr>
              <a:t> </a:t>
            </a:r>
            <a:br>
              <a:rPr lang="en-US" sz="1100" dirty="0">
                <a:solidFill>
                  <a:schemeClr val="bg2">
                    <a:lumMod val="75000"/>
                  </a:schemeClr>
                </a:solidFill>
                <a:effectLst/>
              </a:rPr>
            </a:br>
            <a:endParaRPr lang="en-IN" sz="1100" dirty="0">
              <a:solidFill>
                <a:schemeClr val="bg2">
                  <a:lumMod val="75000"/>
                </a:schemeClr>
              </a:solidFill>
            </a:endParaRPr>
          </a:p>
        </p:txBody>
      </p:sp>
      <p:sp>
        <p:nvSpPr>
          <p:cNvPr id="8" name="TextBox 7">
            <a:extLst>
              <a:ext uri="{FF2B5EF4-FFF2-40B4-BE49-F238E27FC236}">
                <a16:creationId xmlns:a16="http://schemas.microsoft.com/office/drawing/2014/main" id="{87E9ED0C-4ECB-EA30-6248-AF6A889162E0}"/>
              </a:ext>
            </a:extLst>
          </p:cNvPr>
          <p:cNvSpPr txBox="1"/>
          <p:nvPr/>
        </p:nvSpPr>
        <p:spPr>
          <a:xfrm>
            <a:off x="868191" y="1140854"/>
            <a:ext cx="3594998"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Perform a merge by </a:t>
            </a:r>
            <a:r>
              <a:rPr lang="en-US" dirty="0">
                <a:solidFill>
                  <a:schemeClr val="accent2"/>
                </a:solidFill>
                <a:latin typeface="Calibri" panose="020F0502020204030204" pitchFamily="34" charset="0"/>
                <a:cs typeface="Calibri" panose="020F0502020204030204" pitchFamily="34" charset="0"/>
              </a:rPr>
              <a:t>key distance</a:t>
            </a:r>
            <a:r>
              <a:rPr lang="en-US"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match on nearest key rather than equal keys.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 Both </a:t>
            </a:r>
            <a:r>
              <a:rPr lang="en-US" dirty="0" err="1">
                <a:latin typeface="Calibri" panose="020F0502020204030204" pitchFamily="34" charset="0"/>
                <a:cs typeface="Calibri" panose="020F0502020204030204" pitchFamily="34" charset="0"/>
              </a:rPr>
              <a:t>DataFrames</a:t>
            </a:r>
            <a:r>
              <a:rPr lang="en-US" dirty="0">
                <a:latin typeface="Calibri" panose="020F0502020204030204" pitchFamily="34" charset="0"/>
                <a:cs typeface="Calibri" panose="020F0502020204030204" pitchFamily="34" charset="0"/>
              </a:rPr>
              <a:t> must be sorted by the key.</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Direction can be backward, forward or nearest. </a:t>
            </a:r>
          </a:p>
        </p:txBody>
      </p:sp>
    </p:spTree>
    <p:extLst>
      <p:ext uri="{BB962C8B-B14F-4D97-AF65-F5344CB8AC3E}">
        <p14:creationId xmlns:p14="http://schemas.microsoft.com/office/powerpoint/2010/main" val="3774165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1085123" y="167952"/>
            <a:ext cx="417383" cy="6447452"/>
            <a:chOff x="2101882" y="167952"/>
            <a:chExt cx="9932108" cy="6447452"/>
          </a:xfrm>
          <a:solidFill>
            <a:schemeClr val="accent4">
              <a:lumMod val="40000"/>
              <a:lumOff val="6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0540746" y="167952"/>
            <a:ext cx="417383" cy="6447452"/>
            <a:chOff x="2101882" y="167952"/>
            <a:chExt cx="9932108" cy="6447452"/>
          </a:xfrm>
          <a:solidFill>
            <a:schemeClr val="accent4">
              <a:lumMod val="40000"/>
              <a:lumOff val="6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11629500" y="167952"/>
            <a:ext cx="417383" cy="6447452"/>
            <a:chOff x="2101882" y="167952"/>
            <a:chExt cx="9932108" cy="6447452"/>
          </a:xfrm>
          <a:solidFill>
            <a:schemeClr val="accent4">
              <a:lumMod val="40000"/>
              <a:lumOff val="6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10004991" y="167952"/>
            <a:ext cx="417383" cy="6447452"/>
            <a:chOff x="2101882" y="167952"/>
            <a:chExt cx="9932108" cy="6447452"/>
          </a:xfrm>
          <a:solidFill>
            <a:schemeClr val="accent4">
              <a:lumMod val="40000"/>
              <a:lumOff val="6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145117" y="167952"/>
            <a:ext cx="9732880" cy="6447452"/>
            <a:chOff x="2101882" y="167952"/>
            <a:chExt cx="9932108" cy="6447452"/>
          </a:xfrm>
          <a:solidFill>
            <a:schemeClr val="bg1"/>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63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3" name="TextBox 2">
            <a:extLst>
              <a:ext uri="{FF2B5EF4-FFF2-40B4-BE49-F238E27FC236}">
                <a16:creationId xmlns:a16="http://schemas.microsoft.com/office/drawing/2014/main" id="{8F956427-FD48-913D-99A0-9D4F80C7FDCC}"/>
              </a:ext>
            </a:extLst>
          </p:cNvPr>
          <p:cNvSpPr txBox="1"/>
          <p:nvPr/>
        </p:nvSpPr>
        <p:spPr>
          <a:xfrm>
            <a:off x="1363339" y="381581"/>
            <a:ext cx="1340094"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EXPLODE</a:t>
            </a:r>
            <a:endParaRPr lang="ru-RU" sz="2000" dirty="0">
              <a:latin typeface="Posterama" panose="020B0504020200020000" pitchFamily="34" charset="0"/>
              <a:cs typeface="Posterama" panose="020B0504020200020000" pitchFamily="34" charset="0"/>
            </a:endParaRPr>
          </a:p>
        </p:txBody>
      </p:sp>
      <p:sp>
        <p:nvSpPr>
          <p:cNvPr id="5" name="TextBox 4">
            <a:extLst>
              <a:ext uri="{FF2B5EF4-FFF2-40B4-BE49-F238E27FC236}">
                <a16:creationId xmlns:a16="http://schemas.microsoft.com/office/drawing/2014/main" id="{3DE73260-BF50-4F80-5C1B-2678DB96007D}"/>
              </a:ext>
            </a:extLst>
          </p:cNvPr>
          <p:cNvSpPr txBox="1"/>
          <p:nvPr/>
        </p:nvSpPr>
        <p:spPr>
          <a:xfrm>
            <a:off x="6096000" y="381581"/>
            <a:ext cx="1340094" cy="400110"/>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MELT</a:t>
            </a:r>
            <a:endParaRPr lang="ru-RU" sz="2000" dirty="0">
              <a:latin typeface="Posterama" panose="020B0504020200020000" pitchFamily="34" charset="0"/>
              <a:cs typeface="Posterama" panose="020B0504020200020000" pitchFamily="34" charset="0"/>
            </a:endParaRPr>
          </a:p>
        </p:txBody>
      </p:sp>
      <p:pic>
        <p:nvPicPr>
          <p:cNvPr id="7" name="Picture 6">
            <a:extLst>
              <a:ext uri="{FF2B5EF4-FFF2-40B4-BE49-F238E27FC236}">
                <a16:creationId xmlns:a16="http://schemas.microsoft.com/office/drawing/2014/main" id="{5799DCAA-01B0-5901-0FD0-ABEE468C93C7}"/>
              </a:ext>
            </a:extLst>
          </p:cNvPr>
          <p:cNvPicPr>
            <a:picLocks noChangeAspect="1"/>
          </p:cNvPicPr>
          <p:nvPr/>
        </p:nvPicPr>
        <p:blipFill>
          <a:blip r:embed="rId3"/>
          <a:stretch>
            <a:fillRect/>
          </a:stretch>
        </p:blipFill>
        <p:spPr>
          <a:xfrm>
            <a:off x="4255365" y="1424196"/>
            <a:ext cx="5485672" cy="451940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16AD245-7150-7E21-AF1D-7BAD33BE7005}"/>
              </a:ext>
            </a:extLst>
          </p:cNvPr>
          <p:cNvPicPr>
            <a:picLocks noChangeAspect="1"/>
          </p:cNvPicPr>
          <p:nvPr/>
        </p:nvPicPr>
        <p:blipFill>
          <a:blip r:embed="rId4"/>
          <a:stretch>
            <a:fillRect/>
          </a:stretch>
        </p:blipFill>
        <p:spPr>
          <a:xfrm>
            <a:off x="351255" y="1390294"/>
            <a:ext cx="3722249" cy="4616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64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4FE51-64BF-52EE-5CDC-641C8CE4A4D6}"/>
              </a:ext>
            </a:extLst>
          </p:cNvPr>
          <p:cNvGrpSpPr/>
          <p:nvPr/>
        </p:nvGrpSpPr>
        <p:grpSpPr>
          <a:xfrm>
            <a:off x="11085123" y="167952"/>
            <a:ext cx="417383" cy="6447452"/>
            <a:chOff x="2101882" y="167952"/>
            <a:chExt cx="9932108" cy="6447452"/>
          </a:xfrm>
          <a:solidFill>
            <a:schemeClr val="accent4">
              <a:lumMod val="40000"/>
              <a:lumOff val="60000"/>
            </a:schemeClr>
          </a:solidFill>
        </p:grpSpPr>
        <p:sp>
          <p:nvSpPr>
            <p:cNvPr id="6" name="Rectangle 5">
              <a:extLst>
                <a:ext uri="{FF2B5EF4-FFF2-40B4-BE49-F238E27FC236}">
                  <a16:creationId xmlns:a16="http://schemas.microsoft.com/office/drawing/2014/main" id="{906CEE64-2D7E-8CD4-4213-8E3EC8005E32}"/>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rame 8">
              <a:extLst>
                <a:ext uri="{FF2B5EF4-FFF2-40B4-BE49-F238E27FC236}">
                  <a16:creationId xmlns:a16="http://schemas.microsoft.com/office/drawing/2014/main" id="{531A3847-B1E8-2745-235D-1E0FFB03029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28225D6-60B9-852C-9AE4-DA0ED5E80E9D}"/>
              </a:ext>
            </a:extLst>
          </p:cNvPr>
          <p:cNvGrpSpPr/>
          <p:nvPr/>
        </p:nvGrpSpPr>
        <p:grpSpPr>
          <a:xfrm>
            <a:off x="10540746" y="167952"/>
            <a:ext cx="417383" cy="6447452"/>
            <a:chOff x="2101882" y="167952"/>
            <a:chExt cx="9932108" cy="6447452"/>
          </a:xfrm>
          <a:solidFill>
            <a:schemeClr val="accent4">
              <a:lumMod val="40000"/>
              <a:lumOff val="60000"/>
            </a:schemeClr>
          </a:solidFill>
        </p:grpSpPr>
        <p:sp>
          <p:nvSpPr>
            <p:cNvPr id="12" name="Rectangle 11">
              <a:extLst>
                <a:ext uri="{FF2B5EF4-FFF2-40B4-BE49-F238E27FC236}">
                  <a16:creationId xmlns:a16="http://schemas.microsoft.com/office/drawing/2014/main" id="{28136CAD-5379-071A-BA1F-F9811DC23F5B}"/>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rame 12">
              <a:extLst>
                <a:ext uri="{FF2B5EF4-FFF2-40B4-BE49-F238E27FC236}">
                  <a16:creationId xmlns:a16="http://schemas.microsoft.com/office/drawing/2014/main" id="{E3D8EB70-9BC0-A677-6410-52B81E4CB0B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4" name="Group 13">
            <a:extLst>
              <a:ext uri="{FF2B5EF4-FFF2-40B4-BE49-F238E27FC236}">
                <a16:creationId xmlns:a16="http://schemas.microsoft.com/office/drawing/2014/main" id="{7DCA0C71-8EAB-9CEE-E4EB-2B76678963CE}"/>
              </a:ext>
            </a:extLst>
          </p:cNvPr>
          <p:cNvGrpSpPr/>
          <p:nvPr/>
        </p:nvGrpSpPr>
        <p:grpSpPr>
          <a:xfrm>
            <a:off x="11629500" y="167952"/>
            <a:ext cx="417383" cy="6447452"/>
            <a:chOff x="2101882" y="167952"/>
            <a:chExt cx="9932108" cy="6447452"/>
          </a:xfrm>
          <a:solidFill>
            <a:schemeClr val="accent4">
              <a:lumMod val="40000"/>
              <a:lumOff val="60000"/>
            </a:schemeClr>
          </a:solidFill>
        </p:grpSpPr>
        <p:sp>
          <p:nvSpPr>
            <p:cNvPr id="15" name="Rectangle 14">
              <a:extLst>
                <a:ext uri="{FF2B5EF4-FFF2-40B4-BE49-F238E27FC236}">
                  <a16:creationId xmlns:a16="http://schemas.microsoft.com/office/drawing/2014/main" id="{9D569F69-156A-661F-848C-94794975D626}"/>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ame 15">
              <a:extLst>
                <a:ext uri="{FF2B5EF4-FFF2-40B4-BE49-F238E27FC236}">
                  <a16:creationId xmlns:a16="http://schemas.microsoft.com/office/drawing/2014/main" id="{0A32FA79-7F6D-4220-4FB2-23C892CDD5A5}"/>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7" name="Group 16">
            <a:extLst>
              <a:ext uri="{FF2B5EF4-FFF2-40B4-BE49-F238E27FC236}">
                <a16:creationId xmlns:a16="http://schemas.microsoft.com/office/drawing/2014/main" id="{F402010A-CAD3-EE62-DDFA-2C82C8822D1E}"/>
              </a:ext>
            </a:extLst>
          </p:cNvPr>
          <p:cNvGrpSpPr/>
          <p:nvPr/>
        </p:nvGrpSpPr>
        <p:grpSpPr>
          <a:xfrm>
            <a:off x="10004991" y="167952"/>
            <a:ext cx="417383" cy="6447452"/>
            <a:chOff x="2101882" y="167952"/>
            <a:chExt cx="9932108" cy="6447452"/>
          </a:xfrm>
          <a:solidFill>
            <a:schemeClr val="accent4">
              <a:lumMod val="40000"/>
              <a:lumOff val="60000"/>
            </a:schemeClr>
          </a:solidFill>
        </p:grpSpPr>
        <p:sp>
          <p:nvSpPr>
            <p:cNvPr id="18" name="Rectangle 17">
              <a:extLst>
                <a:ext uri="{FF2B5EF4-FFF2-40B4-BE49-F238E27FC236}">
                  <a16:creationId xmlns:a16="http://schemas.microsoft.com/office/drawing/2014/main" id="{4776BBE9-D981-7CCF-5E0C-0B9DFAA2DDE0}"/>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Frame 18">
              <a:extLst>
                <a:ext uri="{FF2B5EF4-FFF2-40B4-BE49-F238E27FC236}">
                  <a16:creationId xmlns:a16="http://schemas.microsoft.com/office/drawing/2014/main" id="{B7E5AEC9-0B7E-9E75-BBF5-DD17AE83C70A}"/>
                </a:ext>
              </a:extLst>
            </p:cNvPr>
            <p:cNvSpPr/>
            <p:nvPr/>
          </p:nvSpPr>
          <p:spPr>
            <a:xfrm>
              <a:off x="2101882" y="167952"/>
              <a:ext cx="9932108" cy="6447452"/>
            </a:xfrm>
            <a:prstGeom prst="frame">
              <a:avLst>
                <a:gd name="adj1" fmla="val 7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 name="Group 19">
            <a:extLst>
              <a:ext uri="{FF2B5EF4-FFF2-40B4-BE49-F238E27FC236}">
                <a16:creationId xmlns:a16="http://schemas.microsoft.com/office/drawing/2014/main" id="{BDBB7859-6486-6AB0-E05E-1AC1D3929548}"/>
              </a:ext>
            </a:extLst>
          </p:cNvPr>
          <p:cNvGrpSpPr/>
          <p:nvPr/>
        </p:nvGrpSpPr>
        <p:grpSpPr>
          <a:xfrm>
            <a:off x="9460613" y="167952"/>
            <a:ext cx="417384" cy="6447452"/>
            <a:chOff x="2101882" y="167952"/>
            <a:chExt cx="9932108" cy="6447452"/>
          </a:xfrm>
          <a:solidFill>
            <a:schemeClr val="accent4">
              <a:lumMod val="40000"/>
              <a:lumOff val="60000"/>
            </a:schemeClr>
          </a:solidFill>
        </p:grpSpPr>
        <p:sp>
          <p:nvSpPr>
            <p:cNvPr id="21" name="Rectangle 20">
              <a:extLst>
                <a:ext uri="{FF2B5EF4-FFF2-40B4-BE49-F238E27FC236}">
                  <a16:creationId xmlns:a16="http://schemas.microsoft.com/office/drawing/2014/main" id="{A44112CD-3155-E2DE-5714-3D4EC116F2C1}"/>
                </a:ext>
              </a:extLst>
            </p:cNvPr>
            <p:cNvSpPr/>
            <p:nvPr/>
          </p:nvSpPr>
          <p:spPr>
            <a:xfrm>
              <a:off x="2101882" y="167952"/>
              <a:ext cx="9932108" cy="6447452"/>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rame 21">
              <a:extLst>
                <a:ext uri="{FF2B5EF4-FFF2-40B4-BE49-F238E27FC236}">
                  <a16:creationId xmlns:a16="http://schemas.microsoft.com/office/drawing/2014/main" id="{88DBB9FE-518A-30F9-AC21-76EE7910CA50}"/>
                </a:ext>
              </a:extLst>
            </p:cNvPr>
            <p:cNvSpPr/>
            <p:nvPr/>
          </p:nvSpPr>
          <p:spPr>
            <a:xfrm>
              <a:off x="2101882" y="167952"/>
              <a:ext cx="9932108" cy="6447452"/>
            </a:xfrm>
            <a:prstGeom prst="frame">
              <a:avLst>
                <a:gd name="adj1" fmla="val 63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1">
            <a:extLst>
              <a:ext uri="{FF2B5EF4-FFF2-40B4-BE49-F238E27FC236}">
                <a16:creationId xmlns:a16="http://schemas.microsoft.com/office/drawing/2014/main" id="{EFD05D37-C735-6ED8-8C8D-10D1A7EA1B56}"/>
              </a:ext>
            </a:extLst>
          </p:cNvPr>
          <p:cNvPicPr>
            <a:picLocks noChangeAspect="1"/>
          </p:cNvPicPr>
          <p:nvPr/>
        </p:nvPicPr>
        <p:blipFill>
          <a:blip r:embed="rId3"/>
          <a:stretch>
            <a:fillRect/>
          </a:stretch>
        </p:blipFill>
        <p:spPr>
          <a:xfrm>
            <a:off x="145117" y="315527"/>
            <a:ext cx="7963102" cy="6019996"/>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8F956427-FD48-913D-99A0-9D4F80C7FDCC}"/>
              </a:ext>
            </a:extLst>
          </p:cNvPr>
          <p:cNvSpPr txBox="1"/>
          <p:nvPr/>
        </p:nvSpPr>
        <p:spPr>
          <a:xfrm>
            <a:off x="8182337" y="873940"/>
            <a:ext cx="1151282" cy="707886"/>
          </a:xfrm>
          <a:prstGeom prst="rect">
            <a:avLst/>
          </a:prstGeom>
          <a:noFill/>
        </p:spPr>
        <p:txBody>
          <a:bodyPr wrap="square" rtlCol="0">
            <a:spAutoFit/>
          </a:bodyPr>
          <a:lstStyle/>
          <a:p>
            <a:r>
              <a:rPr lang="en-US" sz="2000" dirty="0">
                <a:latin typeface="Posterama" panose="020B0504020200020000" pitchFamily="34" charset="0"/>
                <a:cs typeface="Posterama" panose="020B0504020200020000" pitchFamily="34" charset="0"/>
              </a:rPr>
              <a:t>NUMPY TRICKS</a:t>
            </a:r>
            <a:endParaRPr lang="ru-RU" sz="20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90511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50DAD-E082-F407-2D96-51ADF453CA8B}"/>
              </a:ext>
            </a:extLst>
          </p:cNvPr>
          <p:cNvPicPr>
            <a:picLocks noChangeAspect="1"/>
          </p:cNvPicPr>
          <p:nvPr/>
        </p:nvPicPr>
        <p:blipFill>
          <a:blip r:embed="rId3"/>
          <a:stretch>
            <a:fillRect/>
          </a:stretch>
        </p:blipFill>
        <p:spPr>
          <a:xfrm>
            <a:off x="2483746" y="4534729"/>
            <a:ext cx="9579008" cy="2210540"/>
          </a:xfrm>
          <a:prstGeom prst="rect">
            <a:avLst/>
          </a:prstGeom>
        </p:spPr>
      </p:pic>
      <p:sp>
        <p:nvSpPr>
          <p:cNvPr id="75" name="Rectangle 74">
            <a:extLst>
              <a:ext uri="{FF2B5EF4-FFF2-40B4-BE49-F238E27FC236}">
                <a16:creationId xmlns:a16="http://schemas.microsoft.com/office/drawing/2014/main" id="{229D40CF-17E8-0F6B-89C5-471DAA12B7BA}"/>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 name="Group 52">
            <a:extLst>
              <a:ext uri="{FF2B5EF4-FFF2-40B4-BE49-F238E27FC236}">
                <a16:creationId xmlns:a16="http://schemas.microsoft.com/office/drawing/2014/main" id="{7F7BD0C3-FEF2-CB75-0BA8-B129781A53A7}"/>
              </a:ext>
            </a:extLst>
          </p:cNvPr>
          <p:cNvGrpSpPr/>
          <p:nvPr/>
        </p:nvGrpSpPr>
        <p:grpSpPr>
          <a:xfrm rot="2226491">
            <a:off x="260735" y="1479144"/>
            <a:ext cx="3297141" cy="3290559"/>
            <a:chOff x="4095559" y="1320231"/>
            <a:chExt cx="3571230" cy="3564101"/>
          </a:xfrm>
        </p:grpSpPr>
        <p:grpSp>
          <p:nvGrpSpPr>
            <p:cNvPr id="54" name="Group 53">
              <a:extLst>
                <a:ext uri="{FF2B5EF4-FFF2-40B4-BE49-F238E27FC236}">
                  <a16:creationId xmlns:a16="http://schemas.microsoft.com/office/drawing/2014/main" id="{5D173974-0B7B-7D45-DA07-FF1B371FB3AD}"/>
                </a:ext>
              </a:extLst>
            </p:cNvPr>
            <p:cNvGrpSpPr/>
            <p:nvPr/>
          </p:nvGrpSpPr>
          <p:grpSpPr>
            <a:xfrm>
              <a:off x="4095559" y="1320231"/>
              <a:ext cx="3571230" cy="3564101"/>
              <a:chOff x="4095559" y="1320231"/>
              <a:chExt cx="3571230" cy="3564101"/>
            </a:xfrm>
          </p:grpSpPr>
          <p:sp>
            <p:nvSpPr>
              <p:cNvPr id="62" name="Freeform: Shape 61">
                <a:extLst>
                  <a:ext uri="{FF2B5EF4-FFF2-40B4-BE49-F238E27FC236}">
                    <a16:creationId xmlns:a16="http://schemas.microsoft.com/office/drawing/2014/main" id="{22504E84-AC0F-4486-C2BA-80E9EFAE9AE5}"/>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27AA8"/>
              </a:solidFill>
              <a:ln>
                <a:solidFill>
                  <a:srgbClr val="7F7F7F"/>
                </a:solidFill>
              </a:ln>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63" name="Freeform: Shape 62">
                <a:extLst>
                  <a:ext uri="{FF2B5EF4-FFF2-40B4-BE49-F238E27FC236}">
                    <a16:creationId xmlns:a16="http://schemas.microsoft.com/office/drawing/2014/main" id="{FF37DA98-674E-E00D-DE50-F6B6316CDC24}"/>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4" name="Freeform: Shape 63">
                <a:extLst>
                  <a:ext uri="{FF2B5EF4-FFF2-40B4-BE49-F238E27FC236}">
                    <a16:creationId xmlns:a16="http://schemas.microsoft.com/office/drawing/2014/main" id="{98497D4F-41D1-CF99-7F74-F04B00416582}"/>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5" name="Freeform: Shape 64">
                <a:extLst>
                  <a:ext uri="{FF2B5EF4-FFF2-40B4-BE49-F238E27FC236}">
                    <a16:creationId xmlns:a16="http://schemas.microsoft.com/office/drawing/2014/main" id="{283B405A-7C57-0940-51A0-7EF19BF0EE80}"/>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66" name="Freeform: Shape 65">
                <a:extLst>
                  <a:ext uri="{FF2B5EF4-FFF2-40B4-BE49-F238E27FC236}">
                    <a16:creationId xmlns:a16="http://schemas.microsoft.com/office/drawing/2014/main" id="{17FA50C9-4B5A-DE6E-A6C3-1AAF54D4BF7C}"/>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67" name="Freeform: Shape 66">
                <a:extLst>
                  <a:ext uri="{FF2B5EF4-FFF2-40B4-BE49-F238E27FC236}">
                    <a16:creationId xmlns:a16="http://schemas.microsoft.com/office/drawing/2014/main" id="{B67800B0-A846-CF29-663F-2FB0C4F37BC0}"/>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68" name="Freeform: Shape 67">
                <a:extLst>
                  <a:ext uri="{FF2B5EF4-FFF2-40B4-BE49-F238E27FC236}">
                    <a16:creationId xmlns:a16="http://schemas.microsoft.com/office/drawing/2014/main" id="{DEFC2D58-BAA0-80FE-CC89-09DCD8EF0DE4}"/>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55" name="Graphic 54" descr="Briefcase with solid fill">
              <a:hlinkClick r:id="rId4" action="ppaction://hlinksldjump"/>
              <a:extLst>
                <a:ext uri="{FF2B5EF4-FFF2-40B4-BE49-F238E27FC236}">
                  <a16:creationId xmlns:a16="http://schemas.microsoft.com/office/drawing/2014/main" id="{A7D8D1D0-0E2A-188B-C7E5-C81F6F66E3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907390">
              <a:off x="5006992" y="4036566"/>
              <a:ext cx="568519" cy="568519"/>
            </a:xfrm>
            <a:prstGeom prst="rect">
              <a:avLst/>
            </a:prstGeom>
          </p:spPr>
        </p:pic>
        <p:pic>
          <p:nvPicPr>
            <p:cNvPr id="56" name="Graphic 55" descr="Address Book with solid fill">
              <a:hlinkClick r:id="rId7" action="ppaction://hlinksldjump"/>
              <a:extLst>
                <a:ext uri="{FF2B5EF4-FFF2-40B4-BE49-F238E27FC236}">
                  <a16:creationId xmlns:a16="http://schemas.microsoft.com/office/drawing/2014/main" id="{92FB590B-C2A2-E867-362D-291761C53F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630917">
              <a:off x="4232168" y="3135968"/>
              <a:ext cx="579157" cy="579157"/>
            </a:xfrm>
            <a:prstGeom prst="rect">
              <a:avLst/>
            </a:prstGeom>
          </p:spPr>
        </p:pic>
        <p:pic>
          <p:nvPicPr>
            <p:cNvPr id="57" name="Graphic 56" descr="Good Idea with solid fill">
              <a:hlinkClick r:id="rId10" action="ppaction://hlinksldjump"/>
              <a:extLst>
                <a:ext uri="{FF2B5EF4-FFF2-40B4-BE49-F238E27FC236}">
                  <a16:creationId xmlns:a16="http://schemas.microsoft.com/office/drawing/2014/main" id="{7A85AC66-C9D8-BB0E-6F69-E5C86ABA95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405186">
              <a:off x="5655652" y="1360779"/>
              <a:ext cx="580156" cy="580156"/>
            </a:xfrm>
            <a:prstGeom prst="rect">
              <a:avLst/>
            </a:prstGeom>
          </p:spPr>
        </p:pic>
        <p:pic>
          <p:nvPicPr>
            <p:cNvPr id="58" name="Graphic 57" descr="Scatterplot with solid fill">
              <a:hlinkClick r:id="rId13" action="ppaction://hlinksldjump"/>
              <a:extLst>
                <a:ext uri="{FF2B5EF4-FFF2-40B4-BE49-F238E27FC236}">
                  <a16:creationId xmlns:a16="http://schemas.microsoft.com/office/drawing/2014/main" id="{A866AB3D-8805-D8C2-D2B3-C90C3180CA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3163918" flipH="1">
              <a:off x="6688293" y="1972938"/>
              <a:ext cx="554174" cy="554174"/>
            </a:xfrm>
            <a:prstGeom prst="rect">
              <a:avLst/>
            </a:prstGeom>
            <a:effectLst>
              <a:outerShdw blurRad="50800" dist="38100" dir="18900000" algn="bl" rotWithShape="0">
                <a:prstClr val="black">
                  <a:alpha val="40000"/>
                </a:prstClr>
              </a:outerShdw>
            </a:effectLst>
          </p:spPr>
        </p:pic>
        <p:pic>
          <p:nvPicPr>
            <p:cNvPr id="59" name="Graphic 58" descr="Home with solid fill">
              <a:hlinkClick r:id="rId16" action="ppaction://hlinksldjump"/>
              <a:extLst>
                <a:ext uri="{FF2B5EF4-FFF2-40B4-BE49-F238E27FC236}">
                  <a16:creationId xmlns:a16="http://schemas.microsoft.com/office/drawing/2014/main" id="{9B946D81-0119-DF49-A4B3-6B932A438C5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830653">
              <a:off x="6954626" y="3112031"/>
              <a:ext cx="579415" cy="579415"/>
            </a:xfrm>
            <a:prstGeom prst="rect">
              <a:avLst/>
            </a:prstGeom>
          </p:spPr>
        </p:pic>
        <p:pic>
          <p:nvPicPr>
            <p:cNvPr id="60" name="Graphic 59" descr="Aspiration with solid fill">
              <a:hlinkClick r:id="rId19" action="ppaction://hlinksldjump"/>
              <a:extLst>
                <a:ext uri="{FF2B5EF4-FFF2-40B4-BE49-F238E27FC236}">
                  <a16:creationId xmlns:a16="http://schemas.microsoft.com/office/drawing/2014/main" id="{A2F6317D-756F-84BE-D1CE-51266A4ED0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3373718">
              <a:off x="4567878" y="1957288"/>
              <a:ext cx="618581" cy="618581"/>
            </a:xfrm>
            <a:prstGeom prst="rect">
              <a:avLst/>
            </a:prstGeom>
          </p:spPr>
        </p:pic>
        <p:pic>
          <p:nvPicPr>
            <p:cNvPr id="61" name="Graphic 60" descr="Clipboard with solid fill">
              <a:hlinkClick r:id="rId22" action="ppaction://hlinksldjump"/>
              <a:extLst>
                <a:ext uri="{FF2B5EF4-FFF2-40B4-BE49-F238E27FC236}">
                  <a16:creationId xmlns:a16="http://schemas.microsoft.com/office/drawing/2014/main" id="{62E351A7-46DD-99AB-C50C-2CB20636A6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4079493">
              <a:off x="6172553" y="4056281"/>
              <a:ext cx="559607" cy="559607"/>
            </a:xfrm>
            <a:prstGeom prst="rect">
              <a:avLst/>
            </a:prstGeom>
          </p:spPr>
        </p:pic>
      </p:grpSp>
      <p:sp>
        <p:nvSpPr>
          <p:cNvPr id="71" name="Oval 70">
            <a:extLst>
              <a:ext uri="{FF2B5EF4-FFF2-40B4-BE49-F238E27FC236}">
                <a16:creationId xmlns:a16="http://schemas.microsoft.com/office/drawing/2014/main" id="{F901DB59-F787-B094-B02E-36DAF0824989}"/>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Freeform: Shape 71">
            <a:extLst>
              <a:ext uri="{FF2B5EF4-FFF2-40B4-BE49-F238E27FC236}">
                <a16:creationId xmlns:a16="http://schemas.microsoft.com/office/drawing/2014/main" id="{54205097-C2D9-873D-A5E7-E179818D1E3B}"/>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3" name="Freeform: Shape 72">
            <a:extLst>
              <a:ext uri="{FF2B5EF4-FFF2-40B4-BE49-F238E27FC236}">
                <a16:creationId xmlns:a16="http://schemas.microsoft.com/office/drawing/2014/main" id="{95909CCD-BA68-34C6-8394-5A7EA8BCB196}"/>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74" name="Freeform: Shape 73">
            <a:extLst>
              <a:ext uri="{FF2B5EF4-FFF2-40B4-BE49-F238E27FC236}">
                <a16:creationId xmlns:a16="http://schemas.microsoft.com/office/drawing/2014/main" id="{0BBA4D65-311E-C6F8-8EB3-D94DA904CE05}"/>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2" name="TextBox 1">
            <a:extLst>
              <a:ext uri="{FF2B5EF4-FFF2-40B4-BE49-F238E27FC236}">
                <a16:creationId xmlns:a16="http://schemas.microsoft.com/office/drawing/2014/main" id="{EF4C5489-FC2C-82D8-592A-EB961C020A72}"/>
              </a:ext>
            </a:extLst>
          </p:cNvPr>
          <p:cNvSpPr txBox="1"/>
          <p:nvPr/>
        </p:nvSpPr>
        <p:spPr>
          <a:xfrm>
            <a:off x="4414465" y="729233"/>
            <a:ext cx="6334400" cy="923330"/>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SOME BASIC EDA TIPS</a:t>
            </a:r>
          </a:p>
          <a:p>
            <a:endParaRPr lang="en-US" dirty="0"/>
          </a:p>
        </p:txBody>
      </p:sp>
      <p:cxnSp>
        <p:nvCxnSpPr>
          <p:cNvPr id="4" name="Straight Connector 3">
            <a:extLst>
              <a:ext uri="{FF2B5EF4-FFF2-40B4-BE49-F238E27FC236}">
                <a16:creationId xmlns:a16="http://schemas.microsoft.com/office/drawing/2014/main" id="{F43787FE-2F53-C9A3-A1EB-27482DCE4EAA}"/>
              </a:ext>
            </a:extLst>
          </p:cNvPr>
          <p:cNvCxnSpPr>
            <a:cxnSpLocks/>
          </p:cNvCxnSpPr>
          <p:nvPr/>
        </p:nvCxnSpPr>
        <p:spPr>
          <a:xfrm>
            <a:off x="4486656" y="1378436"/>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31A1F8-BD4B-5C4C-1B49-8FECA5B5B392}"/>
              </a:ext>
            </a:extLst>
          </p:cNvPr>
          <p:cNvSpPr txBox="1"/>
          <p:nvPr/>
        </p:nvSpPr>
        <p:spPr>
          <a:xfrm>
            <a:off x="4414465" y="1748673"/>
            <a:ext cx="6996874"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To reduce memory usage, convert `</a:t>
            </a:r>
            <a:r>
              <a:rPr lang="en-US" dirty="0">
                <a:solidFill>
                  <a:schemeClr val="accent2"/>
                </a:solidFill>
                <a:latin typeface="Calibri" panose="020F0502020204030204" pitchFamily="34" charset="0"/>
                <a:cs typeface="Calibri" panose="020F0502020204030204" pitchFamily="34" charset="0"/>
              </a:rPr>
              <a:t>object</a:t>
            </a:r>
            <a:r>
              <a:rPr lang="en-US" dirty="0">
                <a:latin typeface="Calibri" panose="020F0502020204030204" pitchFamily="34" charset="0"/>
                <a:cs typeface="Calibri" panose="020F0502020204030204" pitchFamily="34" charset="0"/>
              </a:rPr>
              <a:t>` to `</a:t>
            </a:r>
            <a:r>
              <a:rPr lang="en-US" dirty="0">
                <a:solidFill>
                  <a:schemeClr val="accent2"/>
                </a:solidFill>
                <a:latin typeface="Calibri" panose="020F0502020204030204" pitchFamily="34" charset="0"/>
                <a:cs typeface="Calibri" panose="020F0502020204030204" pitchFamily="34" charset="0"/>
              </a:rPr>
              <a:t>category</a:t>
            </a:r>
            <a:r>
              <a:rPr lang="en-US" dirty="0">
                <a:latin typeface="Calibri" panose="020F0502020204030204" pitchFamily="34" charset="0"/>
                <a:cs typeface="Calibri" panose="020F0502020204030204" pitchFamily="34" charset="0"/>
              </a:rPr>
              <a:t>` datatype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Downcast int values based on your feature range as `</a:t>
            </a:r>
            <a:r>
              <a:rPr lang="en-US" dirty="0">
                <a:solidFill>
                  <a:schemeClr val="accent2"/>
                </a:solidFill>
                <a:latin typeface="Calibri" panose="020F0502020204030204" pitchFamily="34" charset="0"/>
                <a:cs typeface="Calibri" panose="020F0502020204030204" pitchFamily="34" charset="0"/>
              </a:rPr>
              <a:t>int64</a:t>
            </a:r>
            <a:r>
              <a:rPr lang="en-US" dirty="0">
                <a:latin typeface="Calibri" panose="020F0502020204030204" pitchFamily="34" charset="0"/>
                <a:cs typeface="Calibri" panose="020F0502020204030204" pitchFamily="34" charset="0"/>
              </a:rPr>
              <a:t>` takes up a huge space. Switch to `int8` if it's within -127 to 128</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t>
            </a:r>
            <a:r>
              <a:rPr lang="en-US" dirty="0">
                <a:solidFill>
                  <a:schemeClr val="accent2"/>
                </a:solidFill>
                <a:latin typeface="Calibri" panose="020F0502020204030204" pitchFamily="34" charset="0"/>
                <a:cs typeface="Calibri" panose="020F0502020204030204" pitchFamily="34" charset="0"/>
              </a:rPr>
              <a:t>float32</a:t>
            </a:r>
            <a:r>
              <a:rPr lang="en-US" dirty="0">
                <a:latin typeface="Calibri" panose="020F0502020204030204" pitchFamily="34" charset="0"/>
                <a:cs typeface="Calibri" panose="020F0502020204030204" pitchFamily="34" charset="0"/>
              </a:rPr>
              <a:t>` will same value till 6 decimal places. Downcast from 64 bit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Convert binary feature value columns to </a:t>
            </a:r>
            <a:r>
              <a:rPr lang="en-US" dirty="0">
                <a:solidFill>
                  <a:schemeClr val="accent2"/>
                </a:solidFill>
                <a:latin typeface="Calibri" panose="020F0502020204030204" pitchFamily="34" charset="0"/>
                <a:cs typeface="Calibri" panose="020F0502020204030204" pitchFamily="34" charset="0"/>
              </a:rPr>
              <a:t>Boolean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 careful when dealing with </a:t>
            </a:r>
            <a:r>
              <a:rPr lang="en-US" dirty="0">
                <a:solidFill>
                  <a:schemeClr val="accent2"/>
                </a:solidFill>
                <a:latin typeface="Calibri" panose="020F0502020204030204" pitchFamily="34" charset="0"/>
                <a:cs typeface="Calibri" panose="020F0502020204030204" pitchFamily="34" charset="0"/>
              </a:rPr>
              <a:t>zero inflated skew count </a:t>
            </a:r>
            <a:r>
              <a:rPr lang="en-US" dirty="0">
                <a:latin typeface="Calibri" panose="020F0502020204030204" pitchFamily="34" charset="0"/>
                <a:cs typeface="Calibri" panose="020F0502020204030204" pitchFamily="34" charset="0"/>
              </a:rPr>
              <a:t>data and use `</a:t>
            </a:r>
            <a:r>
              <a:rPr lang="en-US" dirty="0">
                <a:solidFill>
                  <a:schemeClr val="accent2"/>
                </a:solidFill>
                <a:latin typeface="Calibri" panose="020F0502020204030204" pitchFamily="34" charset="0"/>
                <a:cs typeface="Calibri" panose="020F0502020204030204" pitchFamily="34" charset="0"/>
              </a:rPr>
              <a:t>log transform` </a:t>
            </a:r>
            <a:r>
              <a:rPr lang="en-US" dirty="0">
                <a:latin typeface="Calibri" panose="020F0502020204030204" pitchFamily="34" charset="0"/>
                <a:cs typeface="Calibri" panose="020F0502020204030204" pitchFamily="34" charset="0"/>
              </a:rPr>
              <a:t>after making it fully positive by adding the abs(min) of the data plus an offset like 0.01</a:t>
            </a:r>
            <a:endParaRPr lang="ru-RU" dirty="0">
              <a:latin typeface="Calibri" panose="020F0502020204030204" pitchFamily="34" charset="0"/>
              <a:cs typeface="Calibri" panose="020F0502020204030204" pitchFamily="34" charset="0"/>
            </a:endParaRPr>
          </a:p>
        </p:txBody>
      </p:sp>
      <p:pic>
        <p:nvPicPr>
          <p:cNvPr id="15" name="Graphic 14" descr="Aperture with solid fill">
            <a:extLst>
              <a:ext uri="{FF2B5EF4-FFF2-40B4-BE49-F238E27FC236}">
                <a16:creationId xmlns:a16="http://schemas.microsoft.com/office/drawing/2014/main" id="{68C75555-6522-02C1-CA9A-B43A57B9301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165" y="6128024"/>
            <a:ext cx="366006" cy="366006"/>
          </a:xfrm>
          <a:prstGeom prst="rect">
            <a:avLst/>
          </a:prstGeom>
        </p:spPr>
      </p:pic>
      <p:sp>
        <p:nvSpPr>
          <p:cNvPr id="16" name="TextBox 15">
            <a:extLst>
              <a:ext uri="{FF2B5EF4-FFF2-40B4-BE49-F238E27FC236}">
                <a16:creationId xmlns:a16="http://schemas.microsoft.com/office/drawing/2014/main" id="{12F94F13-0BAF-4409-2DF6-575C6E006F09}"/>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spTree>
    <p:extLst>
      <p:ext uri="{BB962C8B-B14F-4D97-AF65-F5344CB8AC3E}">
        <p14:creationId xmlns:p14="http://schemas.microsoft.com/office/powerpoint/2010/main" val="23991668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72"/>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74"/>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72"/>
                                        </p:tgtEl>
                                        <p:attrNameLst>
                                          <p:attrName>ppt_x</p:attrName>
                                          <p:attrName>ppt_y</p:attrName>
                                        </p:attrNameLst>
                                      </p:cBhvr>
                                      <p:rCtr x="0" y="-1343"/>
                                    </p:animMotion>
                                  </p:childTnLst>
                                </p:cTn>
                              </p:par>
                              <p:par>
                                <p:cTn id="12" presetID="42" presetClass="path" presetSubtype="0" accel="50000" decel="50000" fill="hold" grpId="1" nodeType="withEffect">
                                  <p:stCondLst>
                                    <p:cond delay="0"/>
                                  </p:stCondLst>
                                  <p:childTnLst>
                                    <p:animMotion origin="layout" path="M 0.00013 -0.02686 L -1.45833E-6 7.40741E-7 " pathEditMode="relative" rAng="0" ptsTypes="AA">
                                      <p:cBhvr>
                                        <p:cTn id="13" dur="250" fill="hold"/>
                                        <p:tgtEl>
                                          <p:spTgt spid="74"/>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4" grpId="0" animBg="1"/>
      <p:bldP spid="7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CF01108-C8B8-FC69-5061-9D9216EEED57}"/>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6" name="Group 35">
            <a:extLst>
              <a:ext uri="{FF2B5EF4-FFF2-40B4-BE49-F238E27FC236}">
                <a16:creationId xmlns:a16="http://schemas.microsoft.com/office/drawing/2014/main" id="{34F7E0FE-45FE-4B99-89A7-D24C49A4E0B0}"/>
              </a:ext>
            </a:extLst>
          </p:cNvPr>
          <p:cNvGrpSpPr/>
          <p:nvPr/>
        </p:nvGrpSpPr>
        <p:grpSpPr>
          <a:xfrm rot="14582771">
            <a:off x="260735" y="1479144"/>
            <a:ext cx="3297141" cy="3290559"/>
            <a:chOff x="4095559" y="1320231"/>
            <a:chExt cx="3571230" cy="3564101"/>
          </a:xfrm>
        </p:grpSpPr>
        <p:grpSp>
          <p:nvGrpSpPr>
            <p:cNvPr id="37" name="Group 36">
              <a:extLst>
                <a:ext uri="{FF2B5EF4-FFF2-40B4-BE49-F238E27FC236}">
                  <a16:creationId xmlns:a16="http://schemas.microsoft.com/office/drawing/2014/main" id="{B0EE29C0-7CB2-740F-8A73-E081A2746749}"/>
                </a:ext>
              </a:extLst>
            </p:cNvPr>
            <p:cNvGrpSpPr/>
            <p:nvPr/>
          </p:nvGrpSpPr>
          <p:grpSpPr>
            <a:xfrm>
              <a:off x="4095559" y="1320231"/>
              <a:ext cx="3571230" cy="3564101"/>
              <a:chOff x="4095559" y="1320231"/>
              <a:chExt cx="3571230" cy="3564101"/>
            </a:xfrm>
          </p:grpSpPr>
          <p:sp>
            <p:nvSpPr>
              <p:cNvPr id="45" name="Freeform: Shape 44">
                <a:extLst>
                  <a:ext uri="{FF2B5EF4-FFF2-40B4-BE49-F238E27FC236}">
                    <a16:creationId xmlns:a16="http://schemas.microsoft.com/office/drawing/2014/main" id="{494B8D4F-09B6-1020-B9F4-FA622DBBC6CE}"/>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46" name="Freeform: Shape 45">
                <a:extLst>
                  <a:ext uri="{FF2B5EF4-FFF2-40B4-BE49-F238E27FC236}">
                    <a16:creationId xmlns:a16="http://schemas.microsoft.com/office/drawing/2014/main" id="{866F8509-88A6-94AD-C7CC-FBCBED6B2A2D}"/>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47" name="Freeform: Shape 46">
                <a:extLst>
                  <a:ext uri="{FF2B5EF4-FFF2-40B4-BE49-F238E27FC236}">
                    <a16:creationId xmlns:a16="http://schemas.microsoft.com/office/drawing/2014/main" id="{8DCB717C-3797-3055-608C-C7E6EB50DDA6}"/>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48" name="Freeform: Shape 47">
                <a:extLst>
                  <a:ext uri="{FF2B5EF4-FFF2-40B4-BE49-F238E27FC236}">
                    <a16:creationId xmlns:a16="http://schemas.microsoft.com/office/drawing/2014/main" id="{209ECF6C-E044-CA5B-0D4B-0388739A390B}"/>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49" name="Freeform: Shape 48">
                <a:extLst>
                  <a:ext uri="{FF2B5EF4-FFF2-40B4-BE49-F238E27FC236}">
                    <a16:creationId xmlns:a16="http://schemas.microsoft.com/office/drawing/2014/main" id="{EFC65424-0B92-31CE-8FDF-45B807FB2778}"/>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50" name="Freeform: Shape 49">
                <a:extLst>
                  <a:ext uri="{FF2B5EF4-FFF2-40B4-BE49-F238E27FC236}">
                    <a16:creationId xmlns:a16="http://schemas.microsoft.com/office/drawing/2014/main" id="{E0530894-9129-B2A8-5631-4912D11F8C77}"/>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51" name="Freeform: Shape 50">
                <a:extLst>
                  <a:ext uri="{FF2B5EF4-FFF2-40B4-BE49-F238E27FC236}">
                    <a16:creationId xmlns:a16="http://schemas.microsoft.com/office/drawing/2014/main" id="{63EA526B-EEC0-5724-0355-F8766C420B74}"/>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38" name="Graphic 37" descr="Briefcase with solid fill">
              <a:hlinkClick r:id="rId3" action="ppaction://hlinksldjump"/>
              <a:extLst>
                <a:ext uri="{FF2B5EF4-FFF2-40B4-BE49-F238E27FC236}">
                  <a16:creationId xmlns:a16="http://schemas.microsoft.com/office/drawing/2014/main" id="{0D47A68F-381D-DECF-0376-509D880853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017229">
              <a:off x="5006992" y="4036566"/>
              <a:ext cx="568519" cy="568519"/>
            </a:xfrm>
            <a:prstGeom prst="rect">
              <a:avLst/>
            </a:prstGeom>
            <a:effectLst>
              <a:outerShdw blurRad="50800" dist="38100" dir="18900000" algn="bl" rotWithShape="0">
                <a:prstClr val="black">
                  <a:alpha val="40000"/>
                </a:prstClr>
              </a:outerShdw>
            </a:effectLst>
          </p:spPr>
        </p:pic>
        <p:pic>
          <p:nvPicPr>
            <p:cNvPr id="39" name="Graphic 38" descr="Address Book with solid fill">
              <a:hlinkClick r:id="rId6" action="ppaction://hlinksldjump"/>
              <a:extLst>
                <a:ext uri="{FF2B5EF4-FFF2-40B4-BE49-F238E27FC236}">
                  <a16:creationId xmlns:a16="http://schemas.microsoft.com/office/drawing/2014/main" id="{4AD96645-B86D-B84E-8808-FF32122435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40" name="Graphic 39" descr="Good Idea with solid fill">
              <a:hlinkClick r:id="rId9" action="ppaction://hlinksldjump"/>
              <a:extLst>
                <a:ext uri="{FF2B5EF4-FFF2-40B4-BE49-F238E27FC236}">
                  <a16:creationId xmlns:a16="http://schemas.microsoft.com/office/drawing/2014/main" id="{4F861D5B-2D58-CF12-0925-727A8A238E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41" name="Graphic 40" descr="Scatterplot with solid fill">
              <a:hlinkClick r:id="rId12" action="ppaction://hlinksldjump"/>
              <a:extLst>
                <a:ext uri="{FF2B5EF4-FFF2-40B4-BE49-F238E27FC236}">
                  <a16:creationId xmlns:a16="http://schemas.microsoft.com/office/drawing/2014/main" id="{63F64F96-354F-A0F6-1A71-0F3EE310BB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42" name="Graphic 41" descr="Home with solid fill">
              <a:hlinkClick r:id="rId15" action="ppaction://hlinksldjump"/>
              <a:extLst>
                <a:ext uri="{FF2B5EF4-FFF2-40B4-BE49-F238E27FC236}">
                  <a16:creationId xmlns:a16="http://schemas.microsoft.com/office/drawing/2014/main" id="{F4194A4B-533B-F57E-A460-ED95542216F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43" name="Graphic 42" descr="Aspiration with solid fill">
              <a:hlinkClick r:id="rId18" action="ppaction://hlinksldjump"/>
              <a:extLst>
                <a:ext uri="{FF2B5EF4-FFF2-40B4-BE49-F238E27FC236}">
                  <a16:creationId xmlns:a16="http://schemas.microsoft.com/office/drawing/2014/main" id="{8DBDD205-A50B-3778-7E26-20D46BCB32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757267">
              <a:off x="4567877" y="1957288"/>
              <a:ext cx="618581" cy="618581"/>
            </a:xfrm>
            <a:prstGeom prst="rect">
              <a:avLst/>
            </a:prstGeom>
          </p:spPr>
        </p:pic>
        <p:pic>
          <p:nvPicPr>
            <p:cNvPr id="44" name="Graphic 43" descr="Clipboard with solid fill">
              <a:hlinkClick r:id="rId21" action="ppaction://hlinksldjump"/>
              <a:extLst>
                <a:ext uri="{FF2B5EF4-FFF2-40B4-BE49-F238E27FC236}">
                  <a16:creationId xmlns:a16="http://schemas.microsoft.com/office/drawing/2014/main" id="{E89F9F42-17E7-2AC6-AA53-1A7B0E53B73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54" name="Oval 53">
            <a:extLst>
              <a:ext uri="{FF2B5EF4-FFF2-40B4-BE49-F238E27FC236}">
                <a16:creationId xmlns:a16="http://schemas.microsoft.com/office/drawing/2014/main" id="{04D5C717-DE1E-8C88-6625-70962E76609E}"/>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Freeform: Shape 54">
            <a:extLst>
              <a:ext uri="{FF2B5EF4-FFF2-40B4-BE49-F238E27FC236}">
                <a16:creationId xmlns:a16="http://schemas.microsoft.com/office/drawing/2014/main" id="{16E78F87-420A-16DC-FE91-820818B8C51E}"/>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56" name="Freeform: Shape 55">
            <a:extLst>
              <a:ext uri="{FF2B5EF4-FFF2-40B4-BE49-F238E27FC236}">
                <a16:creationId xmlns:a16="http://schemas.microsoft.com/office/drawing/2014/main" id="{BD798641-31B3-AFDA-818B-153CF5B8DB0C}"/>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57" name="Freeform: Shape 56">
            <a:extLst>
              <a:ext uri="{FF2B5EF4-FFF2-40B4-BE49-F238E27FC236}">
                <a16:creationId xmlns:a16="http://schemas.microsoft.com/office/drawing/2014/main" id="{DE56E607-02EF-4513-FC71-D75364AF740B}"/>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pic>
        <p:nvPicPr>
          <p:cNvPr id="4" name="Graphic 3" descr="Aperture with solid fill">
            <a:extLst>
              <a:ext uri="{FF2B5EF4-FFF2-40B4-BE49-F238E27FC236}">
                <a16:creationId xmlns:a16="http://schemas.microsoft.com/office/drawing/2014/main" id="{0EA83207-6ABF-3C51-0DED-78605DECB72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165" y="6128024"/>
            <a:ext cx="366006" cy="366006"/>
          </a:xfrm>
          <a:prstGeom prst="rect">
            <a:avLst/>
          </a:prstGeom>
        </p:spPr>
      </p:pic>
      <p:sp>
        <p:nvSpPr>
          <p:cNvPr id="5" name="TextBox 4">
            <a:extLst>
              <a:ext uri="{FF2B5EF4-FFF2-40B4-BE49-F238E27FC236}">
                <a16:creationId xmlns:a16="http://schemas.microsoft.com/office/drawing/2014/main" id="{F7A01021-C691-C9EB-7A5A-6BBF53F98FF0}"/>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grpSp>
        <p:nvGrpSpPr>
          <p:cNvPr id="22" name="Group 21">
            <a:extLst>
              <a:ext uri="{FF2B5EF4-FFF2-40B4-BE49-F238E27FC236}">
                <a16:creationId xmlns:a16="http://schemas.microsoft.com/office/drawing/2014/main" id="{8B63E2C8-FA57-B069-AF87-B5FE3F917B53}"/>
              </a:ext>
            </a:extLst>
          </p:cNvPr>
          <p:cNvGrpSpPr/>
          <p:nvPr/>
        </p:nvGrpSpPr>
        <p:grpSpPr>
          <a:xfrm>
            <a:off x="4485772" y="413278"/>
            <a:ext cx="6887738" cy="1833925"/>
            <a:chOff x="4396760" y="29963"/>
            <a:chExt cx="6887738" cy="1833925"/>
          </a:xfrm>
        </p:grpSpPr>
        <p:cxnSp>
          <p:nvCxnSpPr>
            <p:cNvPr id="6" name="Straight Connector 5">
              <a:extLst>
                <a:ext uri="{FF2B5EF4-FFF2-40B4-BE49-F238E27FC236}">
                  <a16:creationId xmlns:a16="http://schemas.microsoft.com/office/drawing/2014/main" id="{089DC746-F08D-1CE7-3D26-33B2A9128E99}"/>
                </a:ext>
              </a:extLst>
            </p:cNvPr>
            <p:cNvCxnSpPr>
              <a:cxnSpLocks/>
            </p:cNvCxnSpPr>
            <p:nvPr/>
          </p:nvCxnSpPr>
          <p:spPr>
            <a:xfrm>
              <a:off x="4486655" y="743954"/>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CAC3AE-0EF1-0D35-CCA4-7867EC0110B1}"/>
                </a:ext>
              </a:extLst>
            </p:cNvPr>
            <p:cNvSpPr txBox="1"/>
            <p:nvPr/>
          </p:nvSpPr>
          <p:spPr>
            <a:xfrm>
              <a:off x="4396760" y="29963"/>
              <a:ext cx="6123398" cy="646331"/>
            </a:xfrm>
            <a:prstGeom prst="rect">
              <a:avLst/>
            </a:prstGeom>
            <a:noFill/>
          </p:spPr>
          <p:txBody>
            <a:bodyPr wrap="square" rtlCol="0">
              <a:spAutoFit/>
            </a:bodyPr>
            <a:lstStyle/>
            <a:p>
              <a:r>
                <a:rPr lang="en-US"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UTILIZE THE TIPS</a:t>
              </a:r>
              <a:endParaRPr lang="ru-RU" sz="36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sp>
          <p:nvSpPr>
            <p:cNvPr id="9" name="TextBox 8">
              <a:extLst>
                <a:ext uri="{FF2B5EF4-FFF2-40B4-BE49-F238E27FC236}">
                  <a16:creationId xmlns:a16="http://schemas.microsoft.com/office/drawing/2014/main" id="{2A4E25F0-AF41-5814-8DDF-3931F834464C}"/>
                </a:ext>
              </a:extLst>
            </p:cNvPr>
            <p:cNvSpPr txBox="1"/>
            <p:nvPr/>
          </p:nvSpPr>
          <p:spPr>
            <a:xfrm>
              <a:off x="4486656" y="1556111"/>
              <a:ext cx="6797842" cy="307777"/>
            </a:xfrm>
            <a:prstGeom prst="rect">
              <a:avLst/>
            </a:prstGeom>
            <a:noFill/>
          </p:spPr>
          <p:txBody>
            <a:bodyPr wrap="square">
              <a:spAutoFit/>
            </a:bodyPr>
            <a:lstStyle/>
            <a:p>
              <a:endParaRPr lang="ru-RU" sz="1400" dirty="0">
                <a:latin typeface="Calibri" panose="020F0502020204030204" pitchFamily="34" charset="0"/>
                <a:cs typeface="Calibri" panose="020F0502020204030204" pitchFamily="34" charset="0"/>
              </a:endParaRPr>
            </a:p>
          </p:txBody>
        </p:sp>
      </p:grpSp>
      <p:sp>
        <p:nvSpPr>
          <p:cNvPr id="2" name="TextBox 1">
            <a:extLst>
              <a:ext uri="{FF2B5EF4-FFF2-40B4-BE49-F238E27FC236}">
                <a16:creationId xmlns:a16="http://schemas.microsoft.com/office/drawing/2014/main" id="{9C4DCD89-C5D7-1B0B-F47D-C4BDA0895FA3}"/>
              </a:ext>
            </a:extLst>
          </p:cNvPr>
          <p:cNvSpPr txBox="1"/>
          <p:nvPr/>
        </p:nvSpPr>
        <p:spPr>
          <a:xfrm>
            <a:off x="4073118" y="1804106"/>
            <a:ext cx="7864380" cy="4247317"/>
          </a:xfrm>
          <a:prstGeom prst="rect">
            <a:avLst/>
          </a:prstGeom>
          <a:noFill/>
        </p:spPr>
        <p:txBody>
          <a:bodyPr wrap="square">
            <a:spAutoFit/>
          </a:bodyPr>
          <a:lstStyle/>
          <a:p>
            <a:pPr marL="342900" indent="-342900">
              <a:buFont typeface="+mj-lt"/>
              <a:buAutoNum type="arabicPeriod"/>
            </a:pPr>
            <a:r>
              <a:rPr lang="en-US" dirty="0">
                <a:latin typeface="Calibri" panose="020F0502020204030204" pitchFamily="34" charset="0"/>
                <a:cs typeface="Calibri" panose="020F0502020204030204" pitchFamily="34" charset="0"/>
              </a:rPr>
              <a:t>In this talk we have gone over </a:t>
            </a:r>
            <a:r>
              <a:rPr lang="en-US" dirty="0">
                <a:solidFill>
                  <a:schemeClr val="accent2"/>
                </a:solidFill>
                <a:latin typeface="Calibri" panose="020F0502020204030204" pitchFamily="34" charset="0"/>
                <a:cs typeface="Calibri" panose="020F0502020204030204" pitchFamily="34" charset="0"/>
              </a:rPr>
              <a:t>25+ tricks </a:t>
            </a:r>
            <a:r>
              <a:rPr lang="en-US" dirty="0">
                <a:latin typeface="Calibri" panose="020F0502020204030204" pitchFamily="34" charset="0"/>
                <a:cs typeface="Calibri" panose="020F0502020204030204" pitchFamily="34" charset="0"/>
              </a:rPr>
              <a:t>that are not so common</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Start looking at </a:t>
            </a:r>
            <a:r>
              <a:rPr lang="en-US" dirty="0">
                <a:solidFill>
                  <a:schemeClr val="accent2"/>
                </a:solidFill>
                <a:latin typeface="Calibri" panose="020F0502020204030204" pitchFamily="34" charset="0"/>
                <a:cs typeface="Calibri" panose="020F0502020204030204" pitchFamily="34" charset="0"/>
              </a:rPr>
              <a:t>documentation</a:t>
            </a:r>
            <a:r>
              <a:rPr lang="en-US" dirty="0">
                <a:latin typeface="Calibri" panose="020F0502020204030204" pitchFamily="34" charset="0"/>
                <a:cs typeface="Calibri" panose="020F0502020204030204" pitchFamily="34" charset="0"/>
              </a:rPr>
              <a:t> of Pandas and </a:t>
            </a:r>
            <a:r>
              <a:rPr lang="en-US" dirty="0" err="1">
                <a:latin typeface="Calibri" panose="020F0502020204030204" pitchFamily="34" charset="0"/>
                <a:cs typeface="Calibri" panose="020F0502020204030204" pitchFamily="34" charset="0"/>
              </a:rPr>
              <a:t>Numpy</a:t>
            </a:r>
            <a:r>
              <a:rPr lang="en-US" dirty="0">
                <a:latin typeface="Calibri" panose="020F0502020204030204" pitchFamily="34" charset="0"/>
                <a:cs typeface="Calibri" panose="020F0502020204030204" pitchFamily="34" charset="0"/>
              </a:rPr>
              <a:t> to discover new updates</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Collect and maintain a </a:t>
            </a:r>
            <a:r>
              <a:rPr lang="en-US" dirty="0" err="1">
                <a:solidFill>
                  <a:schemeClr val="accent2"/>
                </a:solidFill>
                <a:latin typeface="Calibri" panose="020F0502020204030204" pitchFamily="34" charset="0"/>
                <a:cs typeface="Calibri" panose="020F0502020204030204" pitchFamily="34" charset="0"/>
              </a:rPr>
              <a:t>Jupyter</a:t>
            </a:r>
            <a:r>
              <a:rPr lang="en-US" dirty="0">
                <a:solidFill>
                  <a:schemeClr val="accent2"/>
                </a:solidFill>
                <a:latin typeface="Calibri" panose="020F0502020204030204" pitchFamily="34" charset="0"/>
                <a:cs typeface="Calibri" panose="020F0502020204030204" pitchFamily="34" charset="0"/>
              </a:rPr>
              <a:t> Notebook or Markdown file </a:t>
            </a:r>
            <a:r>
              <a:rPr lang="en-US" dirty="0">
                <a:latin typeface="Calibri" panose="020F0502020204030204" pitchFamily="34" charset="0"/>
                <a:cs typeface="Calibri" panose="020F0502020204030204" pitchFamily="34" charset="0"/>
              </a:rPr>
              <a:t>of code snippets</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Optimize the effort and time taken to clean or process data</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Code snippets mentioned in this talk can be found here, so that you don’t begin from scratch</a:t>
            </a:r>
          </a:p>
          <a:p>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hlinkClick r:id="rId26"/>
              </a:rPr>
              <a:t>https://github.com/snknitin/exploring-pandas-and-numpy</a:t>
            </a:r>
            <a:r>
              <a:rPr lang="en-US" dirty="0">
                <a:latin typeface="Calibri" panose="020F0502020204030204" pitchFamily="34" charset="0"/>
                <a:cs typeface="Calibri" panose="020F0502020204030204" pitchFamily="34" charset="0"/>
              </a:rPr>
              <a:t> </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Now get to work !!</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43840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55"/>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57"/>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55"/>
                                        </p:tgtEl>
                                        <p:attrNameLst>
                                          <p:attrName>ppt_x</p:attrName>
                                          <p:attrName>ppt_y</p:attrName>
                                        </p:attrNameLst>
                                      </p:cBhvr>
                                      <p:rCtr x="0" y="-1343"/>
                                    </p:animMotion>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42" presetClass="path" presetSubtype="0" accel="50000" decel="50000" fill="hold" grpId="1" nodeType="withEffect">
                                  <p:stCondLst>
                                    <p:cond delay="0"/>
                                  </p:stCondLst>
                                  <p:childTnLst>
                                    <p:animMotion origin="layout" path="M 0.00013 -0.02686 L -1.45833E-6 7.40741E-7 " pathEditMode="relative" rAng="0" ptsTypes="AA">
                                      <p:cBhvr>
                                        <p:cTn id="16" dur="250" fill="hold"/>
                                        <p:tgtEl>
                                          <p:spTgt spid="57"/>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7" grpId="0" animBg="1"/>
      <p:bldP spid="5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719B40A-444B-35BD-28B1-A1B9AA7B0748}"/>
              </a:ext>
            </a:extLst>
          </p:cNvPr>
          <p:cNvSpPr/>
          <p:nvPr/>
        </p:nvSpPr>
        <p:spPr>
          <a:xfrm>
            <a:off x="0"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6" name="Group 35">
            <a:extLst>
              <a:ext uri="{FF2B5EF4-FFF2-40B4-BE49-F238E27FC236}">
                <a16:creationId xmlns:a16="http://schemas.microsoft.com/office/drawing/2014/main" id="{D43FC887-94FA-702C-1429-D5D80F4A5AE1}"/>
              </a:ext>
            </a:extLst>
          </p:cNvPr>
          <p:cNvGrpSpPr/>
          <p:nvPr/>
        </p:nvGrpSpPr>
        <p:grpSpPr>
          <a:xfrm rot="17676280">
            <a:off x="260735" y="1479144"/>
            <a:ext cx="3297141" cy="3290559"/>
            <a:chOff x="4095559" y="1320231"/>
            <a:chExt cx="3571230" cy="3564101"/>
          </a:xfrm>
        </p:grpSpPr>
        <p:grpSp>
          <p:nvGrpSpPr>
            <p:cNvPr id="37" name="Group 36">
              <a:extLst>
                <a:ext uri="{FF2B5EF4-FFF2-40B4-BE49-F238E27FC236}">
                  <a16:creationId xmlns:a16="http://schemas.microsoft.com/office/drawing/2014/main" id="{DB3306A9-6464-9B62-19E7-E55C2BB276D2}"/>
                </a:ext>
              </a:extLst>
            </p:cNvPr>
            <p:cNvGrpSpPr/>
            <p:nvPr/>
          </p:nvGrpSpPr>
          <p:grpSpPr>
            <a:xfrm>
              <a:off x="4095559" y="1320231"/>
              <a:ext cx="3571230" cy="3564101"/>
              <a:chOff x="4095559" y="1320231"/>
              <a:chExt cx="3571230" cy="3564101"/>
            </a:xfrm>
          </p:grpSpPr>
          <p:sp>
            <p:nvSpPr>
              <p:cNvPr id="45" name="Freeform: Shape 44">
                <a:extLst>
                  <a:ext uri="{FF2B5EF4-FFF2-40B4-BE49-F238E27FC236}">
                    <a16:creationId xmlns:a16="http://schemas.microsoft.com/office/drawing/2014/main" id="{A352142C-1418-BE15-2D3E-F508E39E56ED}"/>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46" name="Freeform: Shape 45">
                <a:extLst>
                  <a:ext uri="{FF2B5EF4-FFF2-40B4-BE49-F238E27FC236}">
                    <a16:creationId xmlns:a16="http://schemas.microsoft.com/office/drawing/2014/main" id="{E1BB438A-D249-D66A-940A-F81448F10F3A}"/>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47" name="Freeform: Shape 46">
                <a:extLst>
                  <a:ext uri="{FF2B5EF4-FFF2-40B4-BE49-F238E27FC236}">
                    <a16:creationId xmlns:a16="http://schemas.microsoft.com/office/drawing/2014/main" id="{6F133FD1-05B5-F612-8061-0A4D9CCB5227}"/>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27AA8"/>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48" name="Freeform: Shape 47">
                <a:extLst>
                  <a:ext uri="{FF2B5EF4-FFF2-40B4-BE49-F238E27FC236}">
                    <a16:creationId xmlns:a16="http://schemas.microsoft.com/office/drawing/2014/main" id="{3046DAFC-91B0-6798-BEFD-EB4C399E3F02}"/>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49" name="Freeform: Shape 48">
                <a:extLst>
                  <a:ext uri="{FF2B5EF4-FFF2-40B4-BE49-F238E27FC236}">
                    <a16:creationId xmlns:a16="http://schemas.microsoft.com/office/drawing/2014/main" id="{5F8AD784-2192-50B5-BBA8-3ABF7FE42771}"/>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50" name="Freeform: Shape 49">
                <a:extLst>
                  <a:ext uri="{FF2B5EF4-FFF2-40B4-BE49-F238E27FC236}">
                    <a16:creationId xmlns:a16="http://schemas.microsoft.com/office/drawing/2014/main" id="{18583875-458C-443A-FABC-04D30C791C2A}"/>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51" name="Freeform: Shape 50">
                <a:extLst>
                  <a:ext uri="{FF2B5EF4-FFF2-40B4-BE49-F238E27FC236}">
                    <a16:creationId xmlns:a16="http://schemas.microsoft.com/office/drawing/2014/main" id="{F63D1A6C-A7DE-D8FC-96C4-25E30E2A2921}"/>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38" name="Graphic 37" descr="Briefcase with solid fill">
              <a:hlinkClick r:id="rId3" action="ppaction://hlinksldjump"/>
              <a:extLst>
                <a:ext uri="{FF2B5EF4-FFF2-40B4-BE49-F238E27FC236}">
                  <a16:creationId xmlns:a16="http://schemas.microsoft.com/office/drawing/2014/main" id="{E93FA6BC-C2AC-602E-5EB3-4339EF21F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39" name="Graphic 38" descr="Address Book with solid fill">
              <a:hlinkClick r:id="rId6" action="ppaction://hlinksldjump"/>
              <a:extLst>
                <a:ext uri="{FF2B5EF4-FFF2-40B4-BE49-F238E27FC236}">
                  <a16:creationId xmlns:a16="http://schemas.microsoft.com/office/drawing/2014/main" id="{3AF57BFF-0A05-1E84-5A94-D91E053053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40" name="Graphic 39" descr="Good Idea with solid fill">
              <a:hlinkClick r:id="rId9" action="ppaction://hlinksldjump"/>
              <a:extLst>
                <a:ext uri="{FF2B5EF4-FFF2-40B4-BE49-F238E27FC236}">
                  <a16:creationId xmlns:a16="http://schemas.microsoft.com/office/drawing/2014/main" id="{81388795-76AF-22DD-393D-96F9896DAC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41" name="Graphic 40" descr="Scatterplot with solid fill">
              <a:hlinkClick r:id="rId12" action="ppaction://hlinksldjump"/>
              <a:extLst>
                <a:ext uri="{FF2B5EF4-FFF2-40B4-BE49-F238E27FC236}">
                  <a16:creationId xmlns:a16="http://schemas.microsoft.com/office/drawing/2014/main" id="{F9DDCBA0-7C9B-3FBD-9E5F-F9C86627B5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42" name="Graphic 41" descr="Home with solid fill">
              <a:hlinkClick r:id="rId15" action="ppaction://hlinksldjump"/>
              <a:extLst>
                <a:ext uri="{FF2B5EF4-FFF2-40B4-BE49-F238E27FC236}">
                  <a16:creationId xmlns:a16="http://schemas.microsoft.com/office/drawing/2014/main" id="{7D9EEF0C-E311-9C12-66AF-BC60B8F76B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p:spPr>
        </p:pic>
        <p:pic>
          <p:nvPicPr>
            <p:cNvPr id="43" name="Graphic 42" descr="Aspiration with solid fill">
              <a:hlinkClick r:id="rId18" action="ppaction://hlinksldjump"/>
              <a:extLst>
                <a:ext uri="{FF2B5EF4-FFF2-40B4-BE49-F238E27FC236}">
                  <a16:creationId xmlns:a16="http://schemas.microsoft.com/office/drawing/2014/main" id="{9B5881E4-6B21-F9FA-D761-D848AF0A71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757267">
              <a:off x="4567877" y="1957288"/>
              <a:ext cx="618581" cy="618581"/>
            </a:xfrm>
            <a:prstGeom prst="rect">
              <a:avLst/>
            </a:prstGeom>
          </p:spPr>
        </p:pic>
        <p:pic>
          <p:nvPicPr>
            <p:cNvPr id="44" name="Graphic 43" descr="Clipboard with solid fill">
              <a:hlinkClick r:id="rId21" action="ppaction://hlinksldjump"/>
              <a:extLst>
                <a:ext uri="{FF2B5EF4-FFF2-40B4-BE49-F238E27FC236}">
                  <a16:creationId xmlns:a16="http://schemas.microsoft.com/office/drawing/2014/main" id="{6FE65D89-2299-D048-D729-C6D3197F9B1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a:effectLst>
              <a:outerShdw blurRad="50800" dist="38100" dir="18900000" algn="bl" rotWithShape="0">
                <a:prstClr val="black">
                  <a:alpha val="40000"/>
                </a:prstClr>
              </a:outerShdw>
            </a:effectLst>
          </p:spPr>
        </p:pic>
      </p:grpSp>
      <p:sp>
        <p:nvSpPr>
          <p:cNvPr id="54" name="Oval 53">
            <a:extLst>
              <a:ext uri="{FF2B5EF4-FFF2-40B4-BE49-F238E27FC236}">
                <a16:creationId xmlns:a16="http://schemas.microsoft.com/office/drawing/2014/main" id="{8B79DD73-1598-1708-8598-F9E05E926295}"/>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Freeform: Shape 54">
            <a:extLst>
              <a:ext uri="{FF2B5EF4-FFF2-40B4-BE49-F238E27FC236}">
                <a16:creationId xmlns:a16="http://schemas.microsoft.com/office/drawing/2014/main" id="{E6931A5F-117D-6C5C-803B-BC30E5DBD1E8}"/>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56" name="Freeform: Shape 55">
            <a:extLst>
              <a:ext uri="{FF2B5EF4-FFF2-40B4-BE49-F238E27FC236}">
                <a16:creationId xmlns:a16="http://schemas.microsoft.com/office/drawing/2014/main" id="{F341A2F9-5C1A-5E39-8E49-765F8F345F9B}"/>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57" name="Freeform: Shape 56">
            <a:extLst>
              <a:ext uri="{FF2B5EF4-FFF2-40B4-BE49-F238E27FC236}">
                <a16:creationId xmlns:a16="http://schemas.microsoft.com/office/drawing/2014/main" id="{74DD357F-E5B4-F943-9CE6-74B32C378A10}"/>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pic>
        <p:nvPicPr>
          <p:cNvPr id="2" name="Graphic 1" descr="Aperture with solid fill">
            <a:extLst>
              <a:ext uri="{FF2B5EF4-FFF2-40B4-BE49-F238E27FC236}">
                <a16:creationId xmlns:a16="http://schemas.microsoft.com/office/drawing/2014/main" id="{BB7EEEE3-F8A8-EC67-1C1E-B8ABA63736C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165" y="6128024"/>
            <a:ext cx="366006" cy="366006"/>
          </a:xfrm>
          <a:prstGeom prst="rect">
            <a:avLst/>
          </a:prstGeom>
        </p:spPr>
      </p:pic>
      <p:sp>
        <p:nvSpPr>
          <p:cNvPr id="3" name="TextBox 2">
            <a:extLst>
              <a:ext uri="{FF2B5EF4-FFF2-40B4-BE49-F238E27FC236}">
                <a16:creationId xmlns:a16="http://schemas.microsoft.com/office/drawing/2014/main" id="{D3849969-0DDD-424B-EC4E-013D720B3306}"/>
              </a:ext>
            </a:extLst>
          </p:cNvPr>
          <p:cNvSpPr txBox="1"/>
          <p:nvPr/>
        </p:nvSpPr>
        <p:spPr>
          <a:xfrm>
            <a:off x="336682" y="6164833"/>
            <a:ext cx="2013161" cy="292388"/>
          </a:xfrm>
          <a:prstGeom prst="rect">
            <a:avLst/>
          </a:prstGeom>
          <a:noFill/>
        </p:spPr>
        <p:txBody>
          <a:bodyPr wrap="square" rtlCol="0">
            <a:spAutoFit/>
          </a:bodyPr>
          <a:lstStyle/>
          <a:p>
            <a:r>
              <a:rPr lang="en-US" sz="1300" dirty="0" err="1">
                <a:solidFill>
                  <a:schemeClr val="bg1"/>
                </a:solidFill>
                <a:latin typeface="Posterama" panose="020B0504020200020000" pitchFamily="34" charset="0"/>
                <a:cs typeface="Posterama" panose="020B0504020200020000" pitchFamily="34" charset="0"/>
              </a:rPr>
              <a:t>PyCon</a:t>
            </a:r>
            <a:r>
              <a:rPr lang="en-US" sz="1300" dirty="0">
                <a:solidFill>
                  <a:schemeClr val="bg1"/>
                </a:solidFill>
                <a:latin typeface="Posterama" panose="020B0504020200020000" pitchFamily="34" charset="0"/>
                <a:cs typeface="Posterama" panose="020B0504020200020000" pitchFamily="34" charset="0"/>
              </a:rPr>
              <a:t> India 2023</a:t>
            </a:r>
          </a:p>
        </p:txBody>
      </p:sp>
      <p:sp>
        <p:nvSpPr>
          <p:cNvPr id="4" name="TextBox 3">
            <a:extLst>
              <a:ext uri="{FF2B5EF4-FFF2-40B4-BE49-F238E27FC236}">
                <a16:creationId xmlns:a16="http://schemas.microsoft.com/office/drawing/2014/main" id="{1448DF72-BF78-F87B-7BB0-86B10368A589}"/>
              </a:ext>
            </a:extLst>
          </p:cNvPr>
          <p:cNvSpPr txBox="1"/>
          <p:nvPr/>
        </p:nvSpPr>
        <p:spPr>
          <a:xfrm>
            <a:off x="5821834" y="2298317"/>
            <a:ext cx="4487801" cy="1862048"/>
          </a:xfrm>
          <a:prstGeom prst="rect">
            <a:avLst/>
          </a:prstGeom>
          <a:noFill/>
        </p:spPr>
        <p:txBody>
          <a:bodyPr wrap="square" rtlCol="0">
            <a:spAutoFit/>
          </a:bodyPr>
          <a:lstStyle/>
          <a:p>
            <a:r>
              <a:rPr lang="en-US" sz="115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rPr>
              <a:t>Q&amp;A</a:t>
            </a:r>
            <a:endParaRPr lang="ru-RU" sz="11500" dirty="0">
              <a:effectLst>
                <a:outerShdw blurRad="50800" dist="38100" dir="13500000" algn="br" rotWithShape="0">
                  <a:prstClr val="black">
                    <a:alpha val="40000"/>
                  </a:prstClr>
                </a:outerShdw>
              </a:effectLst>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9112339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1.85185E-6 L 0.00013 0.02754 " pathEditMode="relative" rAng="0" ptsTypes="AA">
                                      <p:cBhvr>
                                        <p:cTn id="6" dur="250" fill="hold"/>
                                        <p:tgtEl>
                                          <p:spTgt spid="55"/>
                                        </p:tgtEl>
                                        <p:attrNameLst>
                                          <p:attrName>ppt_x</p:attrName>
                                          <p:attrName>ppt_y</p:attrName>
                                        </p:attrNameLst>
                                      </p:cBhvr>
                                      <p:rCtr x="0" y="1366"/>
                                    </p:animMotion>
                                  </p:childTnLst>
                                </p:cTn>
                              </p:par>
                              <p:par>
                                <p:cTn id="7" presetID="42" presetClass="path" presetSubtype="0" accel="50000" decel="50000" fill="hold" grpId="0" nodeType="withEffect">
                                  <p:stCondLst>
                                    <p:cond delay="0"/>
                                  </p:stCondLst>
                                  <p:childTnLst>
                                    <p:animMotion origin="layout" path="M -1.25E-6 3.7037E-6 L 0.00013 -0.02686 " pathEditMode="relative" rAng="0" ptsTypes="AA">
                                      <p:cBhvr>
                                        <p:cTn id="8" dur="250" fill="hold"/>
                                        <p:tgtEl>
                                          <p:spTgt spid="57"/>
                                        </p:tgtEl>
                                        <p:attrNameLst>
                                          <p:attrName>ppt_x</p:attrName>
                                          <p:attrName>ppt_y</p:attrName>
                                        </p:attrNameLst>
                                      </p:cBhvr>
                                      <p:rCtr x="0" y="-1343"/>
                                    </p:animMotion>
                                  </p:childTnLst>
                                </p:cTn>
                              </p:par>
                            </p:childTnLst>
                          </p:cTn>
                        </p:par>
                        <p:par>
                          <p:cTn id="9" fill="hold">
                            <p:stCondLst>
                              <p:cond delay="250"/>
                            </p:stCondLst>
                            <p:childTnLst>
                              <p:par>
                                <p:cTn id="10" presetID="42" presetClass="path" presetSubtype="0" accel="50000" decel="50000" fill="hold" grpId="1" nodeType="afterEffect">
                                  <p:stCondLst>
                                    <p:cond delay="0"/>
                                  </p:stCondLst>
                                  <p:childTnLst>
                                    <p:animMotion origin="layout" path="M 0.00013 0.02754 L -1.45833E-6 -2.59259E-6 " pathEditMode="relative" rAng="0" ptsTypes="AA">
                                      <p:cBhvr>
                                        <p:cTn id="11" dur="250" fill="hold"/>
                                        <p:tgtEl>
                                          <p:spTgt spid="55"/>
                                        </p:tgtEl>
                                        <p:attrNameLst>
                                          <p:attrName>ppt_x</p:attrName>
                                          <p:attrName>ppt_y</p:attrName>
                                        </p:attrNameLst>
                                      </p:cBhvr>
                                      <p:rCtr x="0" y="-1343"/>
                                    </p:animMotion>
                                  </p:childTnLst>
                                </p:cTn>
                              </p:par>
                              <p:par>
                                <p:cTn id="12" presetID="42" presetClass="path" presetSubtype="0" accel="50000" decel="50000" fill="hold" grpId="1" nodeType="withEffect">
                                  <p:stCondLst>
                                    <p:cond delay="0"/>
                                  </p:stCondLst>
                                  <p:childTnLst>
                                    <p:animMotion origin="layout" path="M 0.00013 -0.02686 L -1.45833E-6 7.40741E-7 " pathEditMode="relative" rAng="0" ptsTypes="AA">
                                      <p:cBhvr>
                                        <p:cTn id="13" dur="250" fill="hold"/>
                                        <p:tgtEl>
                                          <p:spTgt spid="57"/>
                                        </p:tgtEl>
                                        <p:attrNameLst>
                                          <p:attrName>ppt_x</p:attrName>
                                          <p:attrName>ppt_y</p:attrName>
                                        </p:attrNameLst>
                                      </p:cBhvr>
                                      <p:rCtr x="0" y="1366"/>
                                    </p:animMotion>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7" grpId="0" animBg="1"/>
      <p:bldP spid="57" grpId="1"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CF1ECAB-5371-622E-ECB7-AC2061FE3263}"/>
              </a:ext>
            </a:extLst>
          </p:cNvPr>
          <p:cNvSpPr/>
          <p:nvPr/>
        </p:nvSpPr>
        <p:spPr>
          <a:xfrm>
            <a:off x="-1928662" y="0"/>
            <a:ext cx="1928662" cy="6858000"/>
          </a:xfrm>
          <a:prstGeom prst="rect">
            <a:avLst/>
          </a:prstGeom>
          <a:solidFill>
            <a:srgbClr val="427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4" name="Group 33">
            <a:extLst>
              <a:ext uri="{FF2B5EF4-FFF2-40B4-BE49-F238E27FC236}">
                <a16:creationId xmlns:a16="http://schemas.microsoft.com/office/drawing/2014/main" id="{D50B842D-CB09-9082-C20B-F6287B913924}"/>
              </a:ext>
            </a:extLst>
          </p:cNvPr>
          <p:cNvGrpSpPr/>
          <p:nvPr/>
        </p:nvGrpSpPr>
        <p:grpSpPr>
          <a:xfrm rot="20769347">
            <a:off x="260735" y="1479144"/>
            <a:ext cx="3297141" cy="3290559"/>
            <a:chOff x="4095559" y="1320231"/>
            <a:chExt cx="3571230" cy="3564101"/>
          </a:xfrm>
        </p:grpSpPr>
        <p:grpSp>
          <p:nvGrpSpPr>
            <p:cNvPr id="33" name="Group 32">
              <a:extLst>
                <a:ext uri="{FF2B5EF4-FFF2-40B4-BE49-F238E27FC236}">
                  <a16:creationId xmlns:a16="http://schemas.microsoft.com/office/drawing/2014/main" id="{0F6193A1-95B5-D01E-C935-6B67228C2277}"/>
                </a:ext>
              </a:extLst>
            </p:cNvPr>
            <p:cNvGrpSpPr/>
            <p:nvPr/>
          </p:nvGrpSpPr>
          <p:grpSpPr>
            <a:xfrm>
              <a:off x="4095559" y="1320231"/>
              <a:ext cx="3571230" cy="3564101"/>
              <a:chOff x="4095559" y="1320231"/>
              <a:chExt cx="3571230" cy="3564101"/>
            </a:xfrm>
          </p:grpSpPr>
          <p:sp>
            <p:nvSpPr>
              <p:cNvPr id="24" name="Freeform: Shape 23">
                <a:extLst>
                  <a:ext uri="{FF2B5EF4-FFF2-40B4-BE49-F238E27FC236}">
                    <a16:creationId xmlns:a16="http://schemas.microsoft.com/office/drawing/2014/main" id="{DD1121DF-D438-9255-71CB-5B4C6FD66CB9}"/>
                  </a:ext>
                </a:extLst>
              </p:cNvPr>
              <p:cNvSpPr/>
              <p:nvPr/>
            </p:nvSpPr>
            <p:spPr>
              <a:xfrm rot="1589736">
                <a:off x="4095560" y="1322101"/>
                <a:ext cx="3562003" cy="3562003"/>
              </a:xfrm>
              <a:custGeom>
                <a:avLst/>
                <a:gdLst>
                  <a:gd name="connsiteX0" fmla="*/ 1994423 w 3988846"/>
                  <a:gd name="connsiteY0" fmla="*/ 0 h 3988846"/>
                  <a:gd name="connsiteX1" fmla="*/ 3553726 w 3988846"/>
                  <a:gd name="connsiteY1" fmla="*/ 750921 h 3988846"/>
                  <a:gd name="connsiteX2" fmla="*/ 1994423 w 3988846"/>
                  <a:gd name="connsiteY2" fmla="*/ 1994423 h 3988846"/>
                  <a:gd name="connsiteX3" fmla="*/ 1994423 w 3988846"/>
                  <a:gd name="connsiteY3" fmla="*/ 0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994423" y="0"/>
                    </a:moveTo>
                    <a:cubicBezTo>
                      <a:pt x="2601375" y="0"/>
                      <a:pt x="3175298" y="276387"/>
                      <a:pt x="3553726" y="750921"/>
                    </a:cubicBezTo>
                    <a:lnTo>
                      <a:pt x="1994423" y="1994423"/>
                    </a:lnTo>
                    <a:lnTo>
                      <a:pt x="1994423" y="0"/>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085907" tIns="431960" rIns="914895" bIns="2972476" numCol="1" spcCol="1270" anchor="ctr" anchorCtr="0">
                <a:noAutofit/>
              </a:bodyPr>
              <a:lstStyle/>
              <a:p>
                <a:pPr marL="0" lvl="0" indent="0" algn="ctr" defTabSz="1822450">
                  <a:lnSpc>
                    <a:spcPct val="90000"/>
                  </a:lnSpc>
                  <a:spcBef>
                    <a:spcPct val="0"/>
                  </a:spcBef>
                  <a:spcAft>
                    <a:spcPct val="35000"/>
                  </a:spcAft>
                  <a:buNone/>
                </a:pPr>
                <a:endParaRPr lang="ru-RU" sz="4100" kern="1200" dirty="0"/>
              </a:p>
            </p:txBody>
          </p:sp>
          <p:sp>
            <p:nvSpPr>
              <p:cNvPr id="25" name="Freeform: Shape 24">
                <a:extLst>
                  <a:ext uri="{FF2B5EF4-FFF2-40B4-BE49-F238E27FC236}">
                    <a16:creationId xmlns:a16="http://schemas.microsoft.com/office/drawing/2014/main" id="{8262A8DC-C7C1-76D1-BA41-7917A4338E74}"/>
                  </a:ext>
                </a:extLst>
              </p:cNvPr>
              <p:cNvSpPr/>
              <p:nvPr/>
            </p:nvSpPr>
            <p:spPr>
              <a:xfrm rot="1589736">
                <a:off x="4095559" y="1320231"/>
                <a:ext cx="3562003" cy="3562003"/>
              </a:xfrm>
              <a:custGeom>
                <a:avLst/>
                <a:gdLst>
                  <a:gd name="connsiteX0" fmla="*/ 3553726 w 3988846"/>
                  <a:gd name="connsiteY0" fmla="*/ 750921 h 3988846"/>
                  <a:gd name="connsiteX1" fmla="*/ 3938841 w 3988846"/>
                  <a:gd name="connsiteY1" fmla="*/ 2438223 h 3988846"/>
                  <a:gd name="connsiteX2" fmla="*/ 1994423 w 3988846"/>
                  <a:gd name="connsiteY2" fmla="*/ 1994423 h 3988846"/>
                  <a:gd name="connsiteX3" fmla="*/ 3553726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553726" y="750921"/>
                    </a:moveTo>
                    <a:cubicBezTo>
                      <a:pt x="3932154" y="1225455"/>
                      <a:pt x="4073901" y="1846489"/>
                      <a:pt x="3938841" y="2438223"/>
                    </a:cubicBezTo>
                    <a:lnTo>
                      <a:pt x="1994423" y="1994423"/>
                    </a:lnTo>
                    <a:lnTo>
                      <a:pt x="3553726" y="750921"/>
                    </a:lnTo>
                    <a:close/>
                  </a:path>
                </a:pathLst>
              </a:custGeom>
              <a:solidFill>
                <a:srgbClr val="427AA8"/>
              </a:solidFill>
              <a:ln>
                <a:solidFill>
                  <a:srgbClr val="7F7F7F"/>
                </a:solidFill>
              </a:ln>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786340" tIns="1480468" rIns="155602"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26" name="Freeform: Shape 25">
                <a:extLst>
                  <a:ext uri="{FF2B5EF4-FFF2-40B4-BE49-F238E27FC236}">
                    <a16:creationId xmlns:a16="http://schemas.microsoft.com/office/drawing/2014/main" id="{3B4ED088-91B6-C19C-7C0E-E1E98E955DAB}"/>
                  </a:ext>
                </a:extLst>
              </p:cNvPr>
              <p:cNvSpPr/>
              <p:nvPr/>
            </p:nvSpPr>
            <p:spPr>
              <a:xfrm rot="1589736">
                <a:off x="4099766" y="1322329"/>
                <a:ext cx="3562003" cy="3562003"/>
              </a:xfrm>
              <a:custGeom>
                <a:avLst/>
                <a:gdLst>
                  <a:gd name="connsiteX0" fmla="*/ 3938842 w 3988846"/>
                  <a:gd name="connsiteY0" fmla="*/ 2438224 h 3988846"/>
                  <a:gd name="connsiteX1" fmla="*/ 2859771 w 3988846"/>
                  <a:gd name="connsiteY1" fmla="*/ 3791337 h 3988846"/>
                  <a:gd name="connsiteX2" fmla="*/ 1994423 w 3988846"/>
                  <a:gd name="connsiteY2" fmla="*/ 1994423 h 3988846"/>
                  <a:gd name="connsiteX3" fmla="*/ 3938842 w 3988846"/>
                  <a:gd name="connsiteY3" fmla="*/ 2438224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3938842" y="2438224"/>
                    </a:moveTo>
                    <a:cubicBezTo>
                      <a:pt x="3803783" y="3029959"/>
                      <a:pt x="3406616" y="3527990"/>
                      <a:pt x="2859771" y="3791337"/>
                    </a:cubicBezTo>
                    <a:lnTo>
                      <a:pt x="1994423" y="1994423"/>
                    </a:lnTo>
                    <a:lnTo>
                      <a:pt x="3938842" y="2438224"/>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622679" tIns="2432733" rIns="438310"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27" name="Freeform: Shape 26">
                <a:extLst>
                  <a:ext uri="{FF2B5EF4-FFF2-40B4-BE49-F238E27FC236}">
                    <a16:creationId xmlns:a16="http://schemas.microsoft.com/office/drawing/2014/main" id="{F8589144-8CDF-4873-1F34-FD3BE3C0647D}"/>
                  </a:ext>
                </a:extLst>
              </p:cNvPr>
              <p:cNvSpPr/>
              <p:nvPr/>
            </p:nvSpPr>
            <p:spPr>
              <a:xfrm rot="1589736">
                <a:off x="4104786" y="1322328"/>
                <a:ext cx="3562003" cy="3562003"/>
              </a:xfrm>
              <a:custGeom>
                <a:avLst/>
                <a:gdLst>
                  <a:gd name="connsiteX0" fmla="*/ 2859727 w 3988846"/>
                  <a:gd name="connsiteY0" fmla="*/ 3791357 h 3988846"/>
                  <a:gd name="connsiteX1" fmla="*/ 1129075 w 3988846"/>
                  <a:gd name="connsiteY1" fmla="*/ 3791336 h 3988846"/>
                  <a:gd name="connsiteX2" fmla="*/ 1994423 w 3988846"/>
                  <a:gd name="connsiteY2" fmla="*/ 1994423 h 3988846"/>
                  <a:gd name="connsiteX3" fmla="*/ 2859727 w 3988846"/>
                  <a:gd name="connsiteY3" fmla="*/ 3791357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2859727" y="3791357"/>
                    </a:moveTo>
                    <a:cubicBezTo>
                      <a:pt x="2312891" y="4054683"/>
                      <a:pt x="1675904" y="4054675"/>
                      <a:pt x="1129075" y="3791336"/>
                    </a:cubicBezTo>
                    <a:lnTo>
                      <a:pt x="1994423" y="1994423"/>
                    </a:lnTo>
                    <a:lnTo>
                      <a:pt x="2859727" y="3791357"/>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18623" tIns="3192514" rIns="1518622" bIns="153392" numCol="1" spcCol="1270" anchor="ctr" anchorCtr="0">
                <a:noAutofit/>
              </a:bodyPr>
              <a:lstStyle/>
              <a:p>
                <a:pPr marL="0" lvl="0" indent="0" algn="ctr" defTabSz="2044700">
                  <a:lnSpc>
                    <a:spcPct val="90000"/>
                  </a:lnSpc>
                  <a:spcBef>
                    <a:spcPct val="0"/>
                  </a:spcBef>
                  <a:spcAft>
                    <a:spcPct val="35000"/>
                  </a:spcAft>
                  <a:buNone/>
                </a:pPr>
                <a:endParaRPr lang="ru-RU" sz="4600" kern="1200"/>
              </a:p>
            </p:txBody>
          </p:sp>
          <p:sp>
            <p:nvSpPr>
              <p:cNvPr id="28" name="Freeform: Shape 27">
                <a:extLst>
                  <a:ext uri="{FF2B5EF4-FFF2-40B4-BE49-F238E27FC236}">
                    <a16:creationId xmlns:a16="http://schemas.microsoft.com/office/drawing/2014/main" id="{EFD3BD31-B8E4-CB59-5594-AE86A315B2AF}"/>
                  </a:ext>
                </a:extLst>
              </p:cNvPr>
              <p:cNvSpPr/>
              <p:nvPr/>
            </p:nvSpPr>
            <p:spPr>
              <a:xfrm rot="1589736">
                <a:off x="4104786" y="1322328"/>
                <a:ext cx="3562003" cy="3562003"/>
              </a:xfrm>
              <a:custGeom>
                <a:avLst/>
                <a:gdLst>
                  <a:gd name="connsiteX0" fmla="*/ 1129075 w 3988846"/>
                  <a:gd name="connsiteY0" fmla="*/ 3791336 h 3988846"/>
                  <a:gd name="connsiteX1" fmla="*/ 50004 w 3988846"/>
                  <a:gd name="connsiteY1" fmla="*/ 2438223 h 3988846"/>
                  <a:gd name="connsiteX2" fmla="*/ 1994423 w 3988846"/>
                  <a:gd name="connsiteY2" fmla="*/ 1994423 h 3988846"/>
                  <a:gd name="connsiteX3" fmla="*/ 1129075 w 3988846"/>
                  <a:gd name="connsiteY3" fmla="*/ 3791336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1129075" y="3791336"/>
                    </a:moveTo>
                    <a:cubicBezTo>
                      <a:pt x="582230" y="3527989"/>
                      <a:pt x="185063" y="3029958"/>
                      <a:pt x="50004" y="2438223"/>
                    </a:cubicBezTo>
                    <a:lnTo>
                      <a:pt x="1994423" y="1994423"/>
                    </a:lnTo>
                    <a:lnTo>
                      <a:pt x="1129075" y="3791336"/>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38310" tIns="2432733" rIns="2622679" bIns="913173" numCol="1" spcCol="1270" anchor="ctr" anchorCtr="0">
                <a:noAutofit/>
              </a:bodyPr>
              <a:lstStyle/>
              <a:p>
                <a:pPr marL="0" lvl="0" indent="0" algn="ctr" defTabSz="2044700">
                  <a:lnSpc>
                    <a:spcPct val="90000"/>
                  </a:lnSpc>
                  <a:spcBef>
                    <a:spcPct val="0"/>
                  </a:spcBef>
                  <a:spcAft>
                    <a:spcPct val="35000"/>
                  </a:spcAft>
                  <a:buNone/>
                </a:pPr>
                <a:endParaRPr lang="ru-RU" sz="4600" kern="1200" dirty="0"/>
              </a:p>
            </p:txBody>
          </p:sp>
          <p:sp>
            <p:nvSpPr>
              <p:cNvPr id="29" name="Freeform: Shape 28">
                <a:extLst>
                  <a:ext uri="{FF2B5EF4-FFF2-40B4-BE49-F238E27FC236}">
                    <a16:creationId xmlns:a16="http://schemas.microsoft.com/office/drawing/2014/main" id="{7547DD74-2B36-A48D-5F2F-119DA19B7FEE}"/>
                  </a:ext>
                </a:extLst>
              </p:cNvPr>
              <p:cNvSpPr/>
              <p:nvPr/>
            </p:nvSpPr>
            <p:spPr>
              <a:xfrm rot="1589736">
                <a:off x="4104786" y="1322328"/>
                <a:ext cx="3562003" cy="3562003"/>
              </a:xfrm>
              <a:custGeom>
                <a:avLst/>
                <a:gdLst>
                  <a:gd name="connsiteX0" fmla="*/ 50004 w 3988846"/>
                  <a:gd name="connsiteY0" fmla="*/ 2438222 h 3988846"/>
                  <a:gd name="connsiteX1" fmla="*/ 435120 w 3988846"/>
                  <a:gd name="connsiteY1" fmla="*/ 750921 h 3988846"/>
                  <a:gd name="connsiteX2" fmla="*/ 1994423 w 3988846"/>
                  <a:gd name="connsiteY2" fmla="*/ 1994423 h 3988846"/>
                  <a:gd name="connsiteX3" fmla="*/ 50004 w 3988846"/>
                  <a:gd name="connsiteY3" fmla="*/ 2438222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50004" y="2438222"/>
                    </a:moveTo>
                    <a:cubicBezTo>
                      <a:pt x="-85055" y="1846488"/>
                      <a:pt x="56692" y="1225455"/>
                      <a:pt x="435120" y="750921"/>
                    </a:cubicBezTo>
                    <a:lnTo>
                      <a:pt x="1994423" y="1994423"/>
                    </a:lnTo>
                    <a:lnTo>
                      <a:pt x="50004" y="2438222"/>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5601" tIns="1480468" rIns="2786341" bIns="1884101" numCol="1" spcCol="1270" anchor="ctr" anchorCtr="0">
                <a:noAutofit/>
              </a:bodyPr>
              <a:lstStyle/>
              <a:p>
                <a:pPr marL="0" lvl="0" indent="0" algn="ctr" defTabSz="1955800">
                  <a:lnSpc>
                    <a:spcPct val="90000"/>
                  </a:lnSpc>
                  <a:spcBef>
                    <a:spcPct val="0"/>
                  </a:spcBef>
                  <a:spcAft>
                    <a:spcPct val="35000"/>
                  </a:spcAft>
                  <a:buNone/>
                </a:pPr>
                <a:endParaRPr lang="ru-RU" sz="4400" kern="1200" dirty="0"/>
              </a:p>
            </p:txBody>
          </p:sp>
          <p:sp>
            <p:nvSpPr>
              <p:cNvPr id="30" name="Freeform: Shape 29">
                <a:extLst>
                  <a:ext uri="{FF2B5EF4-FFF2-40B4-BE49-F238E27FC236}">
                    <a16:creationId xmlns:a16="http://schemas.microsoft.com/office/drawing/2014/main" id="{8E95E87C-1709-156F-299C-1D9DEF584BF5}"/>
                  </a:ext>
                </a:extLst>
              </p:cNvPr>
              <p:cNvSpPr/>
              <p:nvPr/>
            </p:nvSpPr>
            <p:spPr>
              <a:xfrm rot="1589736">
                <a:off x="4104786" y="1322328"/>
                <a:ext cx="3562003" cy="3562003"/>
              </a:xfrm>
              <a:custGeom>
                <a:avLst/>
                <a:gdLst>
                  <a:gd name="connsiteX0" fmla="*/ 435120 w 3988846"/>
                  <a:gd name="connsiteY0" fmla="*/ 750921 h 3988846"/>
                  <a:gd name="connsiteX1" fmla="*/ 1994423 w 3988846"/>
                  <a:gd name="connsiteY1" fmla="*/ 0 h 3988846"/>
                  <a:gd name="connsiteX2" fmla="*/ 1994423 w 3988846"/>
                  <a:gd name="connsiteY2" fmla="*/ 1994423 h 3988846"/>
                  <a:gd name="connsiteX3" fmla="*/ 435120 w 3988846"/>
                  <a:gd name="connsiteY3" fmla="*/ 750921 h 3988846"/>
                </a:gdLst>
                <a:ahLst/>
                <a:cxnLst>
                  <a:cxn ang="0">
                    <a:pos x="connsiteX0" y="connsiteY0"/>
                  </a:cxn>
                  <a:cxn ang="0">
                    <a:pos x="connsiteX1" y="connsiteY1"/>
                  </a:cxn>
                  <a:cxn ang="0">
                    <a:pos x="connsiteX2" y="connsiteY2"/>
                  </a:cxn>
                  <a:cxn ang="0">
                    <a:pos x="connsiteX3" y="connsiteY3"/>
                  </a:cxn>
                </a:cxnLst>
                <a:rect l="l" t="t" r="r" b="b"/>
                <a:pathLst>
                  <a:path w="3988846" h="3988846">
                    <a:moveTo>
                      <a:pt x="435120" y="750921"/>
                    </a:moveTo>
                    <a:cubicBezTo>
                      <a:pt x="813548" y="276386"/>
                      <a:pt x="1387471" y="0"/>
                      <a:pt x="1994423" y="0"/>
                    </a:cubicBezTo>
                    <a:lnTo>
                      <a:pt x="1994423" y="1994423"/>
                    </a:lnTo>
                    <a:lnTo>
                      <a:pt x="435120" y="750921"/>
                    </a:lnTo>
                    <a:close/>
                  </a:path>
                </a:pathLst>
              </a:custGeom>
              <a:solidFill>
                <a:srgbClr val="454545"/>
              </a:solidFill>
              <a:ln>
                <a:solidFill>
                  <a:srgbClr val="7F7F7F"/>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16320" tIns="431960" rIns="2084482" bIns="2972476" numCol="1" spcCol="1270" anchor="ctr" anchorCtr="0">
                <a:noAutofit/>
              </a:bodyPr>
              <a:lstStyle/>
              <a:p>
                <a:pPr marL="0" lvl="0" indent="0" algn="ctr" defTabSz="1822450">
                  <a:lnSpc>
                    <a:spcPct val="90000"/>
                  </a:lnSpc>
                  <a:spcBef>
                    <a:spcPct val="0"/>
                  </a:spcBef>
                  <a:spcAft>
                    <a:spcPct val="35000"/>
                  </a:spcAft>
                  <a:buNone/>
                </a:pPr>
                <a:endParaRPr lang="ru-RU" sz="4100" kern="1200"/>
              </a:p>
            </p:txBody>
          </p:sp>
        </p:grpSp>
        <p:pic>
          <p:nvPicPr>
            <p:cNvPr id="11" name="Graphic 10" descr="Briefcase with solid fill">
              <a:hlinkClick r:id="rId3" action="ppaction://hlinksldjump"/>
              <a:extLst>
                <a:ext uri="{FF2B5EF4-FFF2-40B4-BE49-F238E27FC236}">
                  <a16:creationId xmlns:a16="http://schemas.microsoft.com/office/drawing/2014/main" id="{863C1CCE-0D61-CA07-98E0-59EC383FA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07390">
              <a:off x="5006992" y="4036566"/>
              <a:ext cx="568519" cy="568519"/>
            </a:xfrm>
            <a:prstGeom prst="rect">
              <a:avLst/>
            </a:prstGeom>
          </p:spPr>
        </p:pic>
        <p:pic>
          <p:nvPicPr>
            <p:cNvPr id="12" name="Graphic 11" descr="Address Book with solid fill">
              <a:hlinkClick r:id="rId6" action="ppaction://hlinksldjump"/>
              <a:extLst>
                <a:ext uri="{FF2B5EF4-FFF2-40B4-BE49-F238E27FC236}">
                  <a16:creationId xmlns:a16="http://schemas.microsoft.com/office/drawing/2014/main" id="{B4E9EE7E-F0CF-247E-46AC-C4DF37310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630917">
              <a:off x="4232168" y="3135968"/>
              <a:ext cx="579157" cy="579157"/>
            </a:xfrm>
            <a:prstGeom prst="rect">
              <a:avLst/>
            </a:prstGeom>
          </p:spPr>
        </p:pic>
        <p:pic>
          <p:nvPicPr>
            <p:cNvPr id="13" name="Graphic 12" descr="Good Idea with solid fill">
              <a:hlinkClick r:id="rId9" action="ppaction://hlinksldjump"/>
              <a:extLst>
                <a:ext uri="{FF2B5EF4-FFF2-40B4-BE49-F238E27FC236}">
                  <a16:creationId xmlns:a16="http://schemas.microsoft.com/office/drawing/2014/main" id="{C9084685-BBB3-2112-BDE9-1731026BC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405186">
              <a:off x="5655652" y="1360779"/>
              <a:ext cx="580156" cy="580156"/>
            </a:xfrm>
            <a:prstGeom prst="rect">
              <a:avLst/>
            </a:prstGeom>
          </p:spPr>
        </p:pic>
        <p:pic>
          <p:nvPicPr>
            <p:cNvPr id="14" name="Graphic 13" descr="Scatterplot with solid fill">
              <a:hlinkClick r:id="rId12" action="ppaction://hlinksldjump"/>
              <a:extLst>
                <a:ext uri="{FF2B5EF4-FFF2-40B4-BE49-F238E27FC236}">
                  <a16:creationId xmlns:a16="http://schemas.microsoft.com/office/drawing/2014/main" id="{B7A48546-7C9B-4700-E651-5FC01272F7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3163918" flipH="1">
              <a:off x="6688293" y="1972938"/>
              <a:ext cx="554175" cy="554175"/>
            </a:xfrm>
            <a:prstGeom prst="rect">
              <a:avLst/>
            </a:prstGeom>
          </p:spPr>
        </p:pic>
        <p:pic>
          <p:nvPicPr>
            <p:cNvPr id="15" name="Graphic 14" descr="Home with solid fill">
              <a:hlinkClick r:id="rId15" action="ppaction://hlinksldjump"/>
              <a:extLst>
                <a:ext uri="{FF2B5EF4-FFF2-40B4-BE49-F238E27FC236}">
                  <a16:creationId xmlns:a16="http://schemas.microsoft.com/office/drawing/2014/main" id="{09601F6B-CC0F-5C3E-9216-651A722B64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30653">
              <a:off x="6954626" y="3112031"/>
              <a:ext cx="579415" cy="579415"/>
            </a:xfrm>
            <a:prstGeom prst="rect">
              <a:avLst/>
            </a:prstGeom>
            <a:effectLst>
              <a:outerShdw blurRad="50800" dist="38100" dir="18900000" algn="bl" rotWithShape="0">
                <a:prstClr val="black">
                  <a:alpha val="40000"/>
                </a:prstClr>
              </a:outerShdw>
            </a:effectLst>
          </p:spPr>
        </p:pic>
        <p:pic>
          <p:nvPicPr>
            <p:cNvPr id="16" name="Graphic 15" descr="Aspiration with solid fill">
              <a:hlinkClick r:id="rId18" action="ppaction://hlinksldjump"/>
              <a:extLst>
                <a:ext uri="{FF2B5EF4-FFF2-40B4-BE49-F238E27FC236}">
                  <a16:creationId xmlns:a16="http://schemas.microsoft.com/office/drawing/2014/main" id="{A132256B-C5E8-14D9-7F71-BE8E4030F7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757267">
              <a:off x="4567877" y="1957288"/>
              <a:ext cx="618581" cy="618581"/>
            </a:xfrm>
            <a:prstGeom prst="rect">
              <a:avLst/>
            </a:prstGeom>
          </p:spPr>
        </p:pic>
        <p:pic>
          <p:nvPicPr>
            <p:cNvPr id="18" name="Graphic 17" descr="Clipboard with solid fill">
              <a:hlinkClick r:id="rId21" action="ppaction://hlinksldjump"/>
              <a:extLst>
                <a:ext uri="{FF2B5EF4-FFF2-40B4-BE49-F238E27FC236}">
                  <a16:creationId xmlns:a16="http://schemas.microsoft.com/office/drawing/2014/main" id="{B7934D67-60D1-F23B-765B-6500297A3A6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4079493">
              <a:off x="6172552" y="4056282"/>
              <a:ext cx="559607" cy="559607"/>
            </a:xfrm>
            <a:prstGeom prst="rect">
              <a:avLst/>
            </a:prstGeom>
          </p:spPr>
        </p:pic>
      </p:grpSp>
      <p:sp>
        <p:nvSpPr>
          <p:cNvPr id="35" name="Oval 34">
            <a:extLst>
              <a:ext uri="{FF2B5EF4-FFF2-40B4-BE49-F238E27FC236}">
                <a16:creationId xmlns:a16="http://schemas.microsoft.com/office/drawing/2014/main" id="{E0CA4669-F0E6-AF29-5D1F-1A332F9FAA9F}"/>
              </a:ext>
            </a:extLst>
          </p:cNvPr>
          <p:cNvSpPr/>
          <p:nvPr/>
        </p:nvSpPr>
        <p:spPr>
          <a:xfrm>
            <a:off x="1047585" y="2262703"/>
            <a:ext cx="1723440" cy="1723440"/>
          </a:xfrm>
          <a:prstGeom prst="ellipse">
            <a:avLst/>
          </a:prstGeom>
          <a:solidFill>
            <a:schemeClr val="bg2"/>
          </a:solidFill>
          <a:ln>
            <a:noFill/>
          </a:ln>
          <a:effectLst>
            <a:outerShdw blurRad="50800" dist="381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Freeform: Shape 39">
            <a:extLst>
              <a:ext uri="{FF2B5EF4-FFF2-40B4-BE49-F238E27FC236}">
                <a16:creationId xmlns:a16="http://schemas.microsoft.com/office/drawing/2014/main" id="{F7DC2AF1-FE43-02B0-564D-18272403C39B}"/>
              </a:ext>
            </a:extLst>
          </p:cNvPr>
          <p:cNvSpPr/>
          <p:nvPr/>
        </p:nvSpPr>
        <p:spPr>
          <a:xfrm>
            <a:off x="1627837" y="3229341"/>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39" name="Freeform: Shape 38">
            <a:extLst>
              <a:ext uri="{FF2B5EF4-FFF2-40B4-BE49-F238E27FC236}">
                <a16:creationId xmlns:a16="http://schemas.microsoft.com/office/drawing/2014/main" id="{BFBF92EC-B85F-B794-97C8-5531603DCE05}"/>
              </a:ext>
            </a:extLst>
          </p:cNvPr>
          <p:cNvSpPr/>
          <p:nvPr/>
        </p:nvSpPr>
        <p:spPr>
          <a:xfrm>
            <a:off x="1627837" y="3042767"/>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38" name="Freeform: Shape 37">
            <a:extLst>
              <a:ext uri="{FF2B5EF4-FFF2-40B4-BE49-F238E27FC236}">
                <a16:creationId xmlns:a16="http://schemas.microsoft.com/office/drawing/2014/main" id="{42009760-59F8-F8CB-C1B6-6F800CFA8AD4}"/>
              </a:ext>
            </a:extLst>
          </p:cNvPr>
          <p:cNvSpPr/>
          <p:nvPr/>
        </p:nvSpPr>
        <p:spPr>
          <a:xfrm>
            <a:off x="1627837" y="2856192"/>
            <a:ext cx="575271" cy="93287"/>
          </a:xfrm>
          <a:custGeom>
            <a:avLst/>
            <a:gdLst>
              <a:gd name="connsiteX0" fmla="*/ 0 w 575271"/>
              <a:gd name="connsiteY0" fmla="*/ 93287 h 93287"/>
              <a:gd name="connsiteX1" fmla="*/ 287636 w 575271"/>
              <a:gd name="connsiteY1" fmla="*/ 93287 h 93287"/>
              <a:gd name="connsiteX2" fmla="*/ 575271 w 575271"/>
              <a:gd name="connsiteY2" fmla="*/ 93287 h 93287"/>
              <a:gd name="connsiteX3" fmla="*/ 575271 w 575271"/>
              <a:gd name="connsiteY3" fmla="*/ 0 h 93287"/>
              <a:gd name="connsiteX4" fmla="*/ 0 w 575271"/>
              <a:gd name="connsiteY4" fmla="*/ 0 h 9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271" h="93287">
                <a:moveTo>
                  <a:pt x="0" y="93287"/>
                </a:moveTo>
                <a:lnTo>
                  <a:pt x="287636" y="93287"/>
                </a:lnTo>
                <a:lnTo>
                  <a:pt x="575271" y="93287"/>
                </a:lnTo>
                <a:lnTo>
                  <a:pt x="575271" y="0"/>
                </a:lnTo>
                <a:lnTo>
                  <a:pt x="0" y="0"/>
                </a:lnTo>
                <a:close/>
              </a:path>
            </a:pathLst>
          </a:custGeom>
          <a:solidFill>
            <a:srgbClr val="606060"/>
          </a:solidFill>
          <a:ln w="7739" cap="flat">
            <a:noFill/>
            <a:prstDash val="solid"/>
            <a:miter/>
          </a:ln>
        </p:spPr>
        <p:txBody>
          <a:bodyPr rtlCol="0" anchor="ctr"/>
          <a:lstStyle/>
          <a:p>
            <a:endParaRPr lang="ru-RU"/>
          </a:p>
        </p:txBody>
      </p:sp>
      <p:sp>
        <p:nvSpPr>
          <p:cNvPr id="5" name="TextBox 4">
            <a:extLst>
              <a:ext uri="{FF2B5EF4-FFF2-40B4-BE49-F238E27FC236}">
                <a16:creationId xmlns:a16="http://schemas.microsoft.com/office/drawing/2014/main" id="{CDFCA29E-F295-B4D4-6EDA-042ECD134291}"/>
              </a:ext>
            </a:extLst>
          </p:cNvPr>
          <p:cNvSpPr txBox="1"/>
          <p:nvPr/>
        </p:nvSpPr>
        <p:spPr>
          <a:xfrm>
            <a:off x="783771" y="5956300"/>
            <a:ext cx="1006057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My presentation, comments and opinions are provided in my personal capacity and not as a representative of Walmart. They do not reflect the views of Walmart and are not endorsed by Walmart.</a:t>
            </a:r>
            <a:endParaRPr lang="ru-RU" sz="1600" dirty="0">
              <a:latin typeface="Calibri" panose="020F0502020204030204" pitchFamily="34" charset="0"/>
              <a:cs typeface="Calibri" panose="020F0502020204030204" pitchFamily="34" charset="0"/>
            </a:endParaRPr>
          </a:p>
        </p:txBody>
      </p:sp>
      <p:pic>
        <p:nvPicPr>
          <p:cNvPr id="6" name="Picture 5" descr="A person sitting on a bench&#10;&#10;Description automatically generated">
            <a:extLst>
              <a:ext uri="{FF2B5EF4-FFF2-40B4-BE49-F238E27FC236}">
                <a16:creationId xmlns:a16="http://schemas.microsoft.com/office/drawing/2014/main" id="{584CBEE9-410C-0297-AF73-615BFDFEB92D}"/>
              </a:ext>
            </a:extLst>
          </p:cNvPr>
          <p:cNvPicPr>
            <a:picLocks noChangeAspect="1"/>
          </p:cNvPicPr>
          <p:nvPr/>
        </p:nvPicPr>
        <p:blipFill rotWithShape="1">
          <a:blip r:embed="rId24">
            <a:extLst>
              <a:ext uri="{28A0092B-C50C-407E-A947-70E740481C1C}">
                <a14:useLocalDpi xmlns:a14="http://schemas.microsoft.com/office/drawing/2010/main" val="0"/>
              </a:ext>
            </a:extLst>
          </a:blip>
          <a:srcRect l="23205" t="5897" r="11578" b="27537"/>
          <a:stretch/>
        </p:blipFill>
        <p:spPr>
          <a:xfrm>
            <a:off x="1396525" y="2510766"/>
            <a:ext cx="1067065" cy="1157288"/>
          </a:xfrm>
          <a:prstGeom prst="ellipse">
            <a:avLst/>
          </a:prstGeom>
        </p:spPr>
      </p:pic>
      <p:sp>
        <p:nvSpPr>
          <p:cNvPr id="2" name="TextBox 1">
            <a:extLst>
              <a:ext uri="{FF2B5EF4-FFF2-40B4-BE49-F238E27FC236}">
                <a16:creationId xmlns:a16="http://schemas.microsoft.com/office/drawing/2014/main" id="{FB1E3938-3936-AF64-DBFB-685C722C7607}"/>
              </a:ext>
            </a:extLst>
          </p:cNvPr>
          <p:cNvSpPr txBox="1"/>
          <p:nvPr/>
        </p:nvSpPr>
        <p:spPr>
          <a:xfrm>
            <a:off x="4823926" y="3504094"/>
            <a:ext cx="5557932" cy="1477328"/>
          </a:xfrm>
          <a:prstGeom prst="rect">
            <a:avLst/>
          </a:prstGeom>
          <a:noFill/>
        </p:spPr>
        <p:txBody>
          <a:bodyPr wrap="none" rtlCol="0">
            <a:spAutoFit/>
          </a:bodyPr>
          <a:lstStyle/>
          <a:p>
            <a:pPr marL="285750" indent="-285750">
              <a:buFont typeface="Arial" panose="020B0604020202020204" pitchFamily="34" charset="0"/>
              <a:buChar char="•"/>
            </a:pPr>
            <a:r>
              <a:rPr lang="en-IN" b="1" i="0" u="none" strike="noStrike" dirty="0">
                <a:solidFill>
                  <a:srgbClr val="2066C5"/>
                </a:solidFill>
                <a:effectLst/>
                <a:hlinkClick r:id="rId25"/>
              </a:rPr>
              <a:t>Website</a:t>
            </a:r>
            <a:r>
              <a:rPr lang="en-IN" b="1" i="0" u="none" strike="noStrike" dirty="0">
                <a:solidFill>
                  <a:srgbClr val="2066C5"/>
                </a:solidFill>
                <a:effectLst/>
              </a:rPr>
              <a:t>  - </a:t>
            </a:r>
            <a:r>
              <a:rPr lang="en-IN" i="0" u="none" strike="noStrike" dirty="0">
                <a:solidFill>
                  <a:srgbClr val="2066C5"/>
                </a:solidFill>
                <a:effectLst/>
                <a:hlinkClick r:id="rId25"/>
              </a:rPr>
              <a:t>https://snknitin.github.io</a:t>
            </a:r>
            <a:r>
              <a:rPr lang="en-IN" i="0" u="none" strike="noStrike" dirty="0">
                <a:solidFill>
                  <a:srgbClr val="2066C5"/>
                </a:solidFill>
                <a:effectLst/>
              </a:rPr>
              <a:t> </a:t>
            </a:r>
          </a:p>
          <a:p>
            <a:pPr marL="285750" indent="-285750">
              <a:buFont typeface="Arial" panose="020B0604020202020204" pitchFamily="34" charset="0"/>
              <a:buChar char="•"/>
            </a:pPr>
            <a:r>
              <a:rPr lang="en-IN" b="1" i="0" u="none" strike="noStrike" dirty="0">
                <a:solidFill>
                  <a:srgbClr val="2066C5"/>
                </a:solidFill>
                <a:effectLst/>
                <a:hlinkClick r:id="rId26"/>
              </a:rPr>
              <a:t>Blogs</a:t>
            </a:r>
            <a:r>
              <a:rPr lang="en-IN" b="1" i="0" u="none" strike="noStrike" dirty="0">
                <a:solidFill>
                  <a:srgbClr val="2066C5"/>
                </a:solidFill>
                <a:effectLst/>
              </a:rPr>
              <a:t>       - </a:t>
            </a:r>
            <a:r>
              <a:rPr lang="en-IN" i="0" u="none" strike="noStrike" dirty="0">
                <a:solidFill>
                  <a:srgbClr val="2066C5"/>
                </a:solidFill>
                <a:effectLst/>
                <a:hlinkClick r:id="rId26"/>
              </a:rPr>
              <a:t>https://medium.com/@snk.nitin</a:t>
            </a:r>
            <a:r>
              <a:rPr lang="en-IN" i="0" u="none" strike="noStrike" dirty="0">
                <a:solidFill>
                  <a:srgbClr val="2066C5"/>
                </a:solidFill>
                <a:effectLst/>
              </a:rPr>
              <a:t> </a:t>
            </a:r>
          </a:p>
          <a:p>
            <a:pPr marL="285750" indent="-285750">
              <a:buFont typeface="Arial" panose="020B0604020202020204" pitchFamily="34" charset="0"/>
              <a:buChar char="•"/>
            </a:pPr>
            <a:r>
              <a:rPr lang="en-IN" b="1" i="0" u="none" strike="noStrike" dirty="0" err="1">
                <a:solidFill>
                  <a:srgbClr val="2066C5"/>
                </a:solidFill>
                <a:effectLst/>
                <a:hlinkClick r:id="rId27"/>
              </a:rPr>
              <a:t>Github</a:t>
            </a:r>
            <a:r>
              <a:rPr lang="en-IN" b="1" i="0" u="none" strike="noStrike" dirty="0">
                <a:solidFill>
                  <a:srgbClr val="2066C5"/>
                </a:solidFill>
                <a:effectLst/>
              </a:rPr>
              <a:t>    - </a:t>
            </a:r>
            <a:r>
              <a:rPr lang="en-IN" i="0" u="none" strike="noStrike" dirty="0">
                <a:solidFill>
                  <a:srgbClr val="2066C5"/>
                </a:solidFill>
                <a:effectLst/>
                <a:hlinkClick r:id="rId27"/>
              </a:rPr>
              <a:t>https://github.com/snknitin</a:t>
            </a:r>
            <a:r>
              <a:rPr lang="en-IN" i="0" u="none" strike="noStrike" dirty="0">
                <a:solidFill>
                  <a:srgbClr val="2066C5"/>
                </a:solidFill>
                <a:effectLst/>
              </a:rPr>
              <a:t> </a:t>
            </a:r>
          </a:p>
          <a:p>
            <a:pPr marL="285750" indent="-285750">
              <a:buFont typeface="Arial" panose="020B0604020202020204" pitchFamily="34" charset="0"/>
              <a:buChar char="•"/>
            </a:pPr>
            <a:r>
              <a:rPr lang="en-IN" b="1" i="0" u="none" strike="noStrike" dirty="0">
                <a:solidFill>
                  <a:srgbClr val="2066C5"/>
                </a:solidFill>
                <a:effectLst/>
                <a:hlinkClick r:id="rId28"/>
              </a:rPr>
              <a:t>LinkedIn</a:t>
            </a:r>
            <a:r>
              <a:rPr lang="en-IN" u="none" strike="noStrike" dirty="0">
                <a:solidFill>
                  <a:srgbClr val="333333"/>
                </a:solidFill>
              </a:rPr>
              <a:t> </a:t>
            </a:r>
            <a:r>
              <a:rPr lang="en-IN" b="0" i="0" dirty="0">
                <a:solidFill>
                  <a:srgbClr val="333333"/>
                </a:solidFill>
                <a:effectLst/>
              </a:rPr>
              <a:t>- </a:t>
            </a:r>
            <a:r>
              <a:rPr lang="en-IN" b="0" i="0" dirty="0">
                <a:solidFill>
                  <a:srgbClr val="333333"/>
                </a:solidFill>
                <a:effectLst/>
                <a:hlinkClick r:id="rId28"/>
              </a:rPr>
              <a:t>https://www.linkedin.com/in/nitinkishore/</a:t>
            </a:r>
            <a:r>
              <a:rPr lang="en-IN" b="0" i="0" dirty="0">
                <a:solidFill>
                  <a:srgbClr val="333333"/>
                </a:solidFill>
                <a:effectLst/>
              </a:rPr>
              <a:t> </a:t>
            </a:r>
          </a:p>
          <a:p>
            <a:pPr marL="285750" indent="-285750">
              <a:buFont typeface="Arial" panose="020B0604020202020204" pitchFamily="34" charset="0"/>
              <a:buChar char="•"/>
            </a:pPr>
            <a:r>
              <a:rPr lang="en-IN" b="1" u="sng" dirty="0">
                <a:solidFill>
                  <a:schemeClr val="accent1"/>
                </a:solidFill>
              </a:rPr>
              <a:t>Twitter</a:t>
            </a:r>
            <a:r>
              <a:rPr lang="en-IN" dirty="0">
                <a:solidFill>
                  <a:schemeClr val="accent1"/>
                </a:solidFill>
              </a:rPr>
              <a:t> </a:t>
            </a:r>
            <a:r>
              <a:rPr lang="en-IN" dirty="0">
                <a:solidFill>
                  <a:srgbClr val="333333"/>
                </a:solidFill>
              </a:rPr>
              <a:t>  - </a:t>
            </a:r>
            <a:r>
              <a:rPr lang="en-IN" dirty="0">
                <a:solidFill>
                  <a:srgbClr val="333333"/>
                </a:solidFill>
                <a:hlinkClick r:id="rId29"/>
              </a:rPr>
              <a:t>https://twitter.com/Nitin_wysiwyg</a:t>
            </a:r>
            <a:r>
              <a:rPr lang="en-IN" dirty="0">
                <a:solidFill>
                  <a:srgbClr val="333333"/>
                </a:solidFill>
              </a:rPr>
              <a:t> </a:t>
            </a:r>
            <a:endParaRPr lang="en-IN" dirty="0"/>
          </a:p>
        </p:txBody>
      </p:sp>
      <p:sp>
        <p:nvSpPr>
          <p:cNvPr id="3" name="TextBox 2">
            <a:extLst>
              <a:ext uri="{FF2B5EF4-FFF2-40B4-BE49-F238E27FC236}">
                <a16:creationId xmlns:a16="http://schemas.microsoft.com/office/drawing/2014/main" id="{29532A6A-E4BE-0C3A-D419-9ABEE427530D}"/>
              </a:ext>
            </a:extLst>
          </p:cNvPr>
          <p:cNvSpPr txBox="1"/>
          <p:nvPr/>
        </p:nvSpPr>
        <p:spPr>
          <a:xfrm>
            <a:off x="5605398" y="1229353"/>
            <a:ext cx="3092513" cy="1938992"/>
          </a:xfrm>
          <a:prstGeom prst="rect">
            <a:avLst/>
          </a:prstGeom>
          <a:noFill/>
        </p:spPr>
        <p:txBody>
          <a:bodyPr wrap="none" rtlCol="0">
            <a:spAutoFit/>
          </a:bodyPr>
          <a:lstStyle/>
          <a:p>
            <a:pPr algn="ctr"/>
            <a:r>
              <a:rPr lang="en-US" sz="6000" b="1" dirty="0">
                <a:solidFill>
                  <a:schemeClr val="accent1"/>
                </a:solidFill>
                <a:latin typeface="Arial" panose="020B0604020202020204" pitchFamily="34" charset="0"/>
                <a:cs typeface="Arial" panose="020B0604020202020204" pitchFamily="34" charset="0"/>
              </a:rPr>
              <a:t>TH</a:t>
            </a:r>
            <a:r>
              <a:rPr lang="en-US"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sz="6000" b="1" dirty="0">
                <a:solidFill>
                  <a:schemeClr val="accent4"/>
                </a:solidFill>
                <a:latin typeface="Arial" panose="020B0604020202020204" pitchFamily="34" charset="0"/>
                <a:cs typeface="Arial" panose="020B0604020202020204" pitchFamily="34" charset="0"/>
              </a:rPr>
              <a:t>NK</a:t>
            </a:r>
            <a:r>
              <a:rPr lang="en-US" sz="6000" b="1" dirty="0">
                <a:latin typeface="Arial" panose="020B0604020202020204" pitchFamily="34" charset="0"/>
                <a:cs typeface="Arial" panose="020B0604020202020204" pitchFamily="34" charset="0"/>
              </a:rPr>
              <a:t> </a:t>
            </a:r>
          </a:p>
          <a:p>
            <a:pPr algn="ctr"/>
            <a:r>
              <a:rPr lang="en-US" sz="6000" b="1" dirty="0">
                <a:solidFill>
                  <a:schemeClr val="accent1"/>
                </a:solidFill>
                <a:latin typeface="Arial" panose="020B0604020202020204" pitchFamily="34" charset="0"/>
                <a:cs typeface="Arial" panose="020B0604020202020204" pitchFamily="34" charset="0"/>
              </a:rPr>
              <a:t>Y</a:t>
            </a:r>
            <a:r>
              <a:rPr lang="en-US" sz="6000" b="1" dirty="0">
                <a:solidFill>
                  <a:schemeClr val="accent4"/>
                </a:solidFill>
                <a:latin typeface="Arial" panose="020B0604020202020204" pitchFamily="34" charset="0"/>
                <a:cs typeface="Arial" panose="020B0604020202020204" pitchFamily="34" charset="0"/>
              </a:rPr>
              <a:t>OU</a:t>
            </a:r>
            <a:endParaRPr lang="en-IN" sz="6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80538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D908C0-325D-B5B9-3368-B083A3F31F86}"/>
              </a:ext>
            </a:extLst>
          </p:cNvPr>
          <p:cNvSpPr txBox="1"/>
          <p:nvPr/>
        </p:nvSpPr>
        <p:spPr>
          <a:xfrm>
            <a:off x="3792476" y="1483567"/>
            <a:ext cx="4836580" cy="3046988"/>
          </a:xfrm>
          <a:prstGeom prst="rect">
            <a:avLst/>
          </a:prstGeom>
          <a:noFill/>
        </p:spPr>
        <p:txBody>
          <a:bodyPr wrap="none" rtlCol="0">
            <a:spAutoFit/>
          </a:bodyPr>
          <a:lstStyle/>
          <a:p>
            <a:pPr algn="ctr"/>
            <a:r>
              <a:rPr lang="en-US" sz="9600" b="1" dirty="0">
                <a:solidFill>
                  <a:schemeClr val="accent1"/>
                </a:solidFill>
                <a:latin typeface="Arial" panose="020B0604020202020204" pitchFamily="34" charset="0"/>
                <a:cs typeface="Arial" panose="020B0604020202020204" pitchFamily="34" charset="0"/>
              </a:rPr>
              <a:t>TH</a:t>
            </a:r>
            <a:r>
              <a:rPr lang="en-US" sz="9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sz="9600" b="1" dirty="0">
                <a:solidFill>
                  <a:schemeClr val="accent4"/>
                </a:solidFill>
                <a:latin typeface="Arial" panose="020B0604020202020204" pitchFamily="34" charset="0"/>
                <a:cs typeface="Arial" panose="020B0604020202020204" pitchFamily="34" charset="0"/>
              </a:rPr>
              <a:t>NK</a:t>
            </a:r>
            <a:r>
              <a:rPr lang="en-US" sz="9600" b="1" dirty="0">
                <a:latin typeface="Arial" panose="020B0604020202020204" pitchFamily="34" charset="0"/>
                <a:cs typeface="Arial" panose="020B0604020202020204" pitchFamily="34" charset="0"/>
              </a:rPr>
              <a:t> </a:t>
            </a:r>
          </a:p>
          <a:p>
            <a:pPr algn="ctr"/>
            <a:r>
              <a:rPr lang="en-US" sz="9600" b="1" dirty="0">
                <a:solidFill>
                  <a:schemeClr val="accent1"/>
                </a:solidFill>
                <a:latin typeface="Arial" panose="020B0604020202020204" pitchFamily="34" charset="0"/>
                <a:cs typeface="Arial" panose="020B0604020202020204" pitchFamily="34" charset="0"/>
              </a:rPr>
              <a:t>Y</a:t>
            </a:r>
            <a:r>
              <a:rPr lang="en-US" sz="9600" b="1" dirty="0">
                <a:solidFill>
                  <a:schemeClr val="accent4"/>
                </a:solidFill>
                <a:latin typeface="Arial" panose="020B0604020202020204" pitchFamily="34" charset="0"/>
                <a:cs typeface="Arial" panose="020B0604020202020204" pitchFamily="34" charset="0"/>
              </a:rPr>
              <a:t>OU</a:t>
            </a:r>
            <a:endParaRPr lang="en-IN" sz="96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2817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D6248B2-0618-D82F-51CC-05B0336D54D5}"/>
              </a:ext>
            </a:extLst>
          </p:cNvPr>
          <p:cNvSpPr/>
          <p:nvPr/>
        </p:nvSpPr>
        <p:spPr>
          <a:xfrm>
            <a:off x="0" y="-9330"/>
            <a:ext cx="12192000" cy="1175657"/>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6A6EDB93-1876-FFFA-E1A5-694AA2B5FE77}"/>
              </a:ext>
            </a:extLst>
          </p:cNvPr>
          <p:cNvSpPr/>
          <p:nvPr/>
        </p:nvSpPr>
        <p:spPr>
          <a:xfrm>
            <a:off x="0" y="-9330"/>
            <a:ext cx="12192000" cy="979714"/>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6A53E82-9278-C1CF-680E-62C1491E0871}"/>
              </a:ext>
            </a:extLst>
          </p:cNvPr>
          <p:cNvSpPr/>
          <p:nvPr/>
        </p:nvSpPr>
        <p:spPr>
          <a:xfrm>
            <a:off x="3110" y="-9330"/>
            <a:ext cx="12192000" cy="765110"/>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8BC90C2-BA58-891E-FC51-C674CC154AC9}"/>
              </a:ext>
            </a:extLst>
          </p:cNvPr>
          <p:cNvSpPr/>
          <p:nvPr/>
        </p:nvSpPr>
        <p:spPr>
          <a:xfrm>
            <a:off x="0" y="-9330"/>
            <a:ext cx="12192000" cy="550506"/>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 name="Straight Connector 1">
            <a:extLst>
              <a:ext uri="{FF2B5EF4-FFF2-40B4-BE49-F238E27FC236}">
                <a16:creationId xmlns:a16="http://schemas.microsoft.com/office/drawing/2014/main" id="{0671DD4D-4173-C1E1-B3E1-3FFECC517772}"/>
              </a:ext>
            </a:extLst>
          </p:cNvPr>
          <p:cNvCxnSpPr>
            <a:cxnSpLocks/>
          </p:cNvCxnSpPr>
          <p:nvPr/>
        </p:nvCxnSpPr>
        <p:spPr>
          <a:xfrm>
            <a:off x="286916" y="1303788"/>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BD9FD7-C0FA-1382-786F-9F13CC5B5E2F}"/>
              </a:ext>
            </a:extLst>
          </p:cNvPr>
          <p:cNvSpPr txBox="1"/>
          <p:nvPr/>
        </p:nvSpPr>
        <p:spPr>
          <a:xfrm>
            <a:off x="286916" y="815656"/>
            <a:ext cx="6097554"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Reduced memory</a:t>
            </a:r>
            <a:endParaRPr lang="en-IN" dirty="0"/>
          </a:p>
        </p:txBody>
      </p:sp>
      <p:pic>
        <p:nvPicPr>
          <p:cNvPr id="12" name="Picture 11" descr="A screenshot of a computer code&#10;&#10;Description automatically generated">
            <a:extLst>
              <a:ext uri="{FF2B5EF4-FFF2-40B4-BE49-F238E27FC236}">
                <a16:creationId xmlns:a16="http://schemas.microsoft.com/office/drawing/2014/main" id="{20182D24-FA18-C8BE-29E0-91743763E292}"/>
              </a:ext>
            </a:extLst>
          </p:cNvPr>
          <p:cNvPicPr>
            <a:picLocks noChangeAspect="1"/>
          </p:cNvPicPr>
          <p:nvPr/>
        </p:nvPicPr>
        <p:blipFill rotWithShape="1">
          <a:blip r:embed="rId3">
            <a:extLst>
              <a:ext uri="{28A0092B-C50C-407E-A947-70E740481C1C}">
                <a14:useLocalDpi xmlns:a14="http://schemas.microsoft.com/office/drawing/2010/main" val="0"/>
              </a:ext>
            </a:extLst>
          </a:blip>
          <a:srcRect l="-1" r="-145" b="11643"/>
          <a:stretch/>
        </p:blipFill>
        <p:spPr>
          <a:xfrm>
            <a:off x="165618" y="1422589"/>
            <a:ext cx="9052062" cy="5262165"/>
          </a:xfrm>
          <a:prstGeom prst="rect">
            <a:avLst/>
          </a:prstGeom>
        </p:spPr>
      </p:pic>
      <p:pic>
        <p:nvPicPr>
          <p:cNvPr id="14" name="Picture 13">
            <a:extLst>
              <a:ext uri="{FF2B5EF4-FFF2-40B4-BE49-F238E27FC236}">
                <a16:creationId xmlns:a16="http://schemas.microsoft.com/office/drawing/2014/main" id="{F122B36B-0B40-70BA-C708-119363FA6D3E}"/>
              </a:ext>
            </a:extLst>
          </p:cNvPr>
          <p:cNvPicPr>
            <a:picLocks noChangeAspect="1"/>
          </p:cNvPicPr>
          <p:nvPr/>
        </p:nvPicPr>
        <p:blipFill>
          <a:blip r:embed="rId4"/>
          <a:stretch>
            <a:fillRect/>
          </a:stretch>
        </p:blipFill>
        <p:spPr>
          <a:xfrm>
            <a:off x="7367318" y="4153918"/>
            <a:ext cx="3858163" cy="733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79716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D6248B2-0618-D82F-51CC-05B0336D54D5}"/>
              </a:ext>
            </a:extLst>
          </p:cNvPr>
          <p:cNvSpPr/>
          <p:nvPr/>
        </p:nvSpPr>
        <p:spPr>
          <a:xfrm>
            <a:off x="0" y="-9330"/>
            <a:ext cx="12192000" cy="9610530"/>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6A6EDB93-1876-FFFA-E1A5-694AA2B5FE77}"/>
              </a:ext>
            </a:extLst>
          </p:cNvPr>
          <p:cNvSpPr/>
          <p:nvPr/>
        </p:nvSpPr>
        <p:spPr>
          <a:xfrm>
            <a:off x="0" y="-9330"/>
            <a:ext cx="12192000" cy="979714"/>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6A53E82-9278-C1CF-680E-62C1491E0871}"/>
              </a:ext>
            </a:extLst>
          </p:cNvPr>
          <p:cNvSpPr/>
          <p:nvPr/>
        </p:nvSpPr>
        <p:spPr>
          <a:xfrm>
            <a:off x="3110" y="-9330"/>
            <a:ext cx="12192000" cy="765110"/>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8BC90C2-BA58-891E-FC51-C674CC154AC9}"/>
              </a:ext>
            </a:extLst>
          </p:cNvPr>
          <p:cNvSpPr/>
          <p:nvPr/>
        </p:nvSpPr>
        <p:spPr>
          <a:xfrm>
            <a:off x="0" y="-9330"/>
            <a:ext cx="12192000" cy="550506"/>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 name="Straight Connector 1">
            <a:extLst>
              <a:ext uri="{FF2B5EF4-FFF2-40B4-BE49-F238E27FC236}">
                <a16:creationId xmlns:a16="http://schemas.microsoft.com/office/drawing/2014/main" id="{81720E06-0435-8C64-398E-3F16116ED040}"/>
              </a:ext>
            </a:extLst>
          </p:cNvPr>
          <p:cNvCxnSpPr>
            <a:cxnSpLocks/>
          </p:cNvCxnSpPr>
          <p:nvPr/>
        </p:nvCxnSpPr>
        <p:spPr>
          <a:xfrm>
            <a:off x="203905" y="1490397"/>
            <a:ext cx="6797842" cy="0"/>
          </a:xfrm>
          <a:prstGeom prst="line">
            <a:avLst/>
          </a:prstGeom>
          <a:ln w="412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93A1933-E3EE-608D-6025-BE154B6ED713}"/>
              </a:ext>
            </a:extLst>
          </p:cNvPr>
          <p:cNvSpPr txBox="1"/>
          <p:nvPr/>
        </p:nvSpPr>
        <p:spPr>
          <a:xfrm>
            <a:off x="305578" y="986322"/>
            <a:ext cx="6097554" cy="369332"/>
          </a:xfrm>
          <a:prstGeom prst="rect">
            <a:avLst/>
          </a:prstGeom>
          <a:noFill/>
        </p:spPr>
        <p:txBody>
          <a:bodyPr wrap="square">
            <a:spAutoFit/>
          </a:bodyPr>
          <a:lstStyle/>
          <a:p>
            <a:r>
              <a:rPr lang="en-US" dirty="0">
                <a:solidFill>
                  <a:schemeClr val="accent1"/>
                </a:solidFill>
                <a:latin typeface="Calibri" panose="020F0502020204030204" pitchFamily="34" charset="0"/>
                <a:cs typeface="Calibri" panose="020F0502020204030204" pitchFamily="34" charset="0"/>
              </a:rPr>
              <a:t>Data Types – Read them Right ! </a:t>
            </a:r>
            <a:endParaRPr lang="en-IN" dirty="0">
              <a:solidFill>
                <a:schemeClr val="accent1"/>
              </a:solidFill>
            </a:endParaRPr>
          </a:p>
        </p:txBody>
      </p:sp>
      <p:pic>
        <p:nvPicPr>
          <p:cNvPr id="5" name="Picture 4" descr="A computer code on a white background&#10;&#10;Description automatically generated">
            <a:extLst>
              <a:ext uri="{FF2B5EF4-FFF2-40B4-BE49-F238E27FC236}">
                <a16:creationId xmlns:a16="http://schemas.microsoft.com/office/drawing/2014/main" id="{41413663-8162-D750-4AC9-B55546A7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04" y="1815018"/>
            <a:ext cx="8294027" cy="1329397"/>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B618043A-E460-966F-F8A2-8879650D72F6}"/>
              </a:ext>
            </a:extLst>
          </p:cNvPr>
          <p:cNvPicPr>
            <a:picLocks noChangeAspect="1"/>
          </p:cNvPicPr>
          <p:nvPr/>
        </p:nvPicPr>
        <p:blipFill>
          <a:blip r:embed="rId4"/>
          <a:stretch>
            <a:fillRect/>
          </a:stretch>
        </p:blipFill>
        <p:spPr>
          <a:xfrm>
            <a:off x="203904" y="3419900"/>
            <a:ext cx="8294027" cy="29434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106433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D6248B2-0618-D82F-51CC-05B0336D54D5}"/>
              </a:ext>
            </a:extLst>
          </p:cNvPr>
          <p:cNvSpPr/>
          <p:nvPr/>
        </p:nvSpPr>
        <p:spPr>
          <a:xfrm>
            <a:off x="0" y="-9330"/>
            <a:ext cx="12192000" cy="1175657"/>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6A6EDB93-1876-FFFA-E1A5-694AA2B5FE77}"/>
              </a:ext>
            </a:extLst>
          </p:cNvPr>
          <p:cNvSpPr/>
          <p:nvPr/>
        </p:nvSpPr>
        <p:spPr>
          <a:xfrm>
            <a:off x="0" y="-9331"/>
            <a:ext cx="12192000" cy="9498564"/>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6A53E82-9278-C1CF-680E-62C1491E0871}"/>
              </a:ext>
            </a:extLst>
          </p:cNvPr>
          <p:cNvSpPr/>
          <p:nvPr/>
        </p:nvSpPr>
        <p:spPr>
          <a:xfrm>
            <a:off x="3110" y="-9330"/>
            <a:ext cx="12192000" cy="765110"/>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8BC90C2-BA58-891E-FC51-C674CC154AC9}"/>
              </a:ext>
            </a:extLst>
          </p:cNvPr>
          <p:cNvSpPr/>
          <p:nvPr/>
        </p:nvSpPr>
        <p:spPr>
          <a:xfrm>
            <a:off x="0" y="-9330"/>
            <a:ext cx="12192000" cy="550506"/>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 name="Straight Connector 1">
            <a:extLst>
              <a:ext uri="{FF2B5EF4-FFF2-40B4-BE49-F238E27FC236}">
                <a16:creationId xmlns:a16="http://schemas.microsoft.com/office/drawing/2014/main" id="{89B92BC6-839B-6B16-AB2B-226BD07C59DC}"/>
              </a:ext>
            </a:extLst>
          </p:cNvPr>
          <p:cNvCxnSpPr>
            <a:cxnSpLocks/>
          </p:cNvCxnSpPr>
          <p:nvPr/>
        </p:nvCxnSpPr>
        <p:spPr>
          <a:xfrm>
            <a:off x="203905" y="1303788"/>
            <a:ext cx="6797842" cy="0"/>
          </a:xfrm>
          <a:prstGeom prst="line">
            <a:avLst/>
          </a:prstGeom>
          <a:ln w="41275">
            <a:solidFill>
              <a:srgbClr val="427AA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EE4CA5-F410-4030-8AEA-9470518BE9B2}"/>
              </a:ext>
            </a:extLst>
          </p:cNvPr>
          <p:cNvSpPr txBox="1"/>
          <p:nvPr/>
        </p:nvSpPr>
        <p:spPr>
          <a:xfrm>
            <a:off x="203905" y="755780"/>
            <a:ext cx="6097554" cy="369332"/>
          </a:xfrm>
          <a:prstGeom prst="rect">
            <a:avLst/>
          </a:prstGeom>
          <a:noFill/>
        </p:spPr>
        <p:txBody>
          <a:bodyPr wrap="square">
            <a:spAutoFit/>
          </a:bodyPr>
          <a:lstStyle/>
          <a:p>
            <a:r>
              <a:rPr lang="en-US" dirty="0">
                <a:solidFill>
                  <a:schemeClr val="tx1">
                    <a:lumMod val="75000"/>
                    <a:lumOff val="25000"/>
                  </a:schemeClr>
                </a:solidFill>
                <a:latin typeface="Calibri" panose="020F0502020204030204" pitchFamily="34" charset="0"/>
                <a:cs typeface="Calibri" panose="020F0502020204030204" pitchFamily="34" charset="0"/>
              </a:rPr>
              <a:t>Let’s not get Categorical</a:t>
            </a:r>
            <a:endParaRPr lang="en-IN" dirty="0">
              <a:solidFill>
                <a:schemeClr val="tx1">
                  <a:lumMod val="75000"/>
                  <a:lumOff val="25000"/>
                </a:schemeClr>
              </a:solidFill>
            </a:endParaRPr>
          </a:p>
        </p:txBody>
      </p:sp>
      <p:pic>
        <p:nvPicPr>
          <p:cNvPr id="5" name="Picture 4" descr="A screenshot of a computer program&#10;&#10;Description automatically generated">
            <a:extLst>
              <a:ext uri="{FF2B5EF4-FFF2-40B4-BE49-F238E27FC236}">
                <a16:creationId xmlns:a16="http://schemas.microsoft.com/office/drawing/2014/main" id="{AAFD778D-9BF0-B51E-DAD7-D3752EFFD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993" y="1506565"/>
            <a:ext cx="7411484" cy="468695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C63427C5-71CE-51D0-0AF9-68D7BC752615}"/>
              </a:ext>
            </a:extLst>
          </p:cNvPr>
          <p:cNvSpPr txBox="1"/>
          <p:nvPr/>
        </p:nvSpPr>
        <p:spPr>
          <a:xfrm>
            <a:off x="203905" y="1801514"/>
            <a:ext cx="4301412" cy="3139321"/>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It might be usual practice for you to either write a </a:t>
            </a:r>
            <a:r>
              <a:rPr lang="en-US" dirty="0">
                <a:solidFill>
                  <a:schemeClr val="accent2"/>
                </a:solidFill>
                <a:latin typeface="Calibri" panose="020F0502020204030204" pitchFamily="34" charset="0"/>
                <a:cs typeface="Calibri" panose="020F0502020204030204" pitchFamily="34" charset="0"/>
              </a:rPr>
              <a:t>lengthy if-else conditional</a:t>
            </a:r>
            <a:r>
              <a:rPr lang="en-US" dirty="0">
                <a:latin typeface="Calibri" panose="020F0502020204030204" pitchFamily="34" charset="0"/>
                <a:cs typeface="Calibri" panose="020F0502020204030204" pitchFamily="34" charset="0"/>
              </a:rPr>
              <a:t> and use apply to convert</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might be tempted to use </a:t>
            </a:r>
            <a:r>
              <a:rPr lang="en-US" dirty="0" err="1">
                <a:solidFill>
                  <a:schemeClr val="accent2"/>
                </a:solidFill>
                <a:latin typeface="Calibri" panose="020F0502020204030204" pitchFamily="34" charset="0"/>
                <a:cs typeface="Calibri" panose="020F0502020204030204" pitchFamily="34" charset="0"/>
              </a:rPr>
              <a:t>sklearn.preprocessing.LabelEncoder</a:t>
            </a:r>
            <a:endParaRPr lang="en-US" dirty="0">
              <a:solidFill>
                <a:schemeClr val="accent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accent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accent2"/>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There is a simpler and faster way to handle this with `</a:t>
            </a:r>
            <a:r>
              <a:rPr lang="en-US" dirty="0">
                <a:solidFill>
                  <a:schemeClr val="accent1"/>
                </a:solidFill>
                <a:latin typeface="Calibri" panose="020F0502020204030204" pitchFamily="34" charset="0"/>
                <a:cs typeface="Calibri" panose="020F0502020204030204" pitchFamily="34" charset="0"/>
              </a:rPr>
              <a:t>pd.factorize()`</a:t>
            </a:r>
          </a:p>
        </p:txBody>
      </p:sp>
    </p:spTree>
    <p:extLst>
      <p:ext uri="{BB962C8B-B14F-4D97-AF65-F5344CB8AC3E}">
        <p14:creationId xmlns:p14="http://schemas.microsoft.com/office/powerpoint/2010/main" val="8697436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D6248B2-0618-D82F-51CC-05B0336D54D5}"/>
              </a:ext>
            </a:extLst>
          </p:cNvPr>
          <p:cNvSpPr/>
          <p:nvPr/>
        </p:nvSpPr>
        <p:spPr>
          <a:xfrm>
            <a:off x="0" y="-9330"/>
            <a:ext cx="12192000" cy="1175657"/>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6A6EDB93-1876-FFFA-E1A5-694AA2B5FE77}"/>
              </a:ext>
            </a:extLst>
          </p:cNvPr>
          <p:cNvSpPr/>
          <p:nvPr/>
        </p:nvSpPr>
        <p:spPr>
          <a:xfrm>
            <a:off x="0" y="-9330"/>
            <a:ext cx="12192000" cy="979714"/>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6A53E82-9278-C1CF-680E-62C1491E0871}"/>
              </a:ext>
            </a:extLst>
          </p:cNvPr>
          <p:cNvSpPr/>
          <p:nvPr/>
        </p:nvSpPr>
        <p:spPr>
          <a:xfrm>
            <a:off x="3110" y="-9331"/>
            <a:ext cx="12192000" cy="9414588"/>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8BC90C2-BA58-891E-FC51-C674CC154AC9}"/>
              </a:ext>
            </a:extLst>
          </p:cNvPr>
          <p:cNvSpPr/>
          <p:nvPr/>
        </p:nvSpPr>
        <p:spPr>
          <a:xfrm>
            <a:off x="0" y="-9330"/>
            <a:ext cx="12192000" cy="550506"/>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 name="Straight Connector 1">
            <a:extLst>
              <a:ext uri="{FF2B5EF4-FFF2-40B4-BE49-F238E27FC236}">
                <a16:creationId xmlns:a16="http://schemas.microsoft.com/office/drawing/2014/main" id="{19481913-74EC-984D-0374-B63023E329E1}"/>
              </a:ext>
            </a:extLst>
          </p:cNvPr>
          <p:cNvCxnSpPr>
            <a:cxnSpLocks/>
          </p:cNvCxnSpPr>
          <p:nvPr/>
        </p:nvCxnSpPr>
        <p:spPr>
          <a:xfrm>
            <a:off x="203905" y="893240"/>
            <a:ext cx="6797842" cy="0"/>
          </a:xfrm>
          <a:prstGeom prst="line">
            <a:avLst/>
          </a:prstGeom>
          <a:ln w="412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66FF60F-BCF7-3F86-295F-9098EFCE9ED0}"/>
              </a:ext>
            </a:extLst>
          </p:cNvPr>
          <p:cNvSpPr txBox="1"/>
          <p:nvPr/>
        </p:nvSpPr>
        <p:spPr>
          <a:xfrm>
            <a:off x="203905" y="468625"/>
            <a:ext cx="6097554"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 colorful description</a:t>
            </a:r>
            <a:endParaRPr lang="en-IN" dirty="0"/>
          </a:p>
        </p:txBody>
      </p:sp>
      <p:pic>
        <p:nvPicPr>
          <p:cNvPr id="5" name="Picture 4" descr="A screenshot of a computer&#10;&#10;Description automatically generated">
            <a:extLst>
              <a:ext uri="{FF2B5EF4-FFF2-40B4-BE49-F238E27FC236}">
                <a16:creationId xmlns:a16="http://schemas.microsoft.com/office/drawing/2014/main" id="{130BBACC-25D6-F9FD-C491-3592A5E48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63" y="2066256"/>
            <a:ext cx="10116962" cy="4791744"/>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9B31C909-0D9E-825D-54A2-03AA041B9303}"/>
              </a:ext>
            </a:extLst>
          </p:cNvPr>
          <p:cNvPicPr>
            <a:picLocks noChangeAspect="1"/>
          </p:cNvPicPr>
          <p:nvPr/>
        </p:nvPicPr>
        <p:blipFill>
          <a:blip r:embed="rId4"/>
          <a:stretch>
            <a:fillRect/>
          </a:stretch>
        </p:blipFill>
        <p:spPr>
          <a:xfrm>
            <a:off x="2579349" y="948524"/>
            <a:ext cx="6716062" cy="1047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392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D6248B2-0618-D82F-51CC-05B0336D54D5}"/>
              </a:ext>
            </a:extLst>
          </p:cNvPr>
          <p:cNvSpPr/>
          <p:nvPr/>
        </p:nvSpPr>
        <p:spPr>
          <a:xfrm>
            <a:off x="0" y="-9330"/>
            <a:ext cx="12192000" cy="1175657"/>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8">
            <a:extLst>
              <a:ext uri="{FF2B5EF4-FFF2-40B4-BE49-F238E27FC236}">
                <a16:creationId xmlns:a16="http://schemas.microsoft.com/office/drawing/2014/main" id="{6A6EDB93-1876-FFFA-E1A5-694AA2B5FE77}"/>
              </a:ext>
            </a:extLst>
          </p:cNvPr>
          <p:cNvSpPr/>
          <p:nvPr/>
        </p:nvSpPr>
        <p:spPr>
          <a:xfrm>
            <a:off x="0" y="-9330"/>
            <a:ext cx="12192000" cy="979714"/>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6A53E82-9278-C1CF-680E-62C1491E0871}"/>
              </a:ext>
            </a:extLst>
          </p:cNvPr>
          <p:cNvSpPr/>
          <p:nvPr/>
        </p:nvSpPr>
        <p:spPr>
          <a:xfrm>
            <a:off x="3110" y="-9330"/>
            <a:ext cx="12192000" cy="765110"/>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28BC90C2-BA58-891E-FC51-C674CC154AC9}"/>
              </a:ext>
            </a:extLst>
          </p:cNvPr>
          <p:cNvSpPr/>
          <p:nvPr/>
        </p:nvSpPr>
        <p:spPr>
          <a:xfrm>
            <a:off x="0" y="-9331"/>
            <a:ext cx="12192000" cy="9517225"/>
          </a:xfrm>
          <a:custGeom>
            <a:avLst/>
            <a:gdLst>
              <a:gd name="connsiteX0" fmla="*/ 0 w 12192000"/>
              <a:gd name="connsiteY0" fmla="*/ 0 h 1175656"/>
              <a:gd name="connsiteX1" fmla="*/ 12192000 w 12192000"/>
              <a:gd name="connsiteY1" fmla="*/ 0 h 1175656"/>
              <a:gd name="connsiteX2" fmla="*/ 12192000 w 12192000"/>
              <a:gd name="connsiteY2" fmla="*/ 802433 h 1175656"/>
              <a:gd name="connsiteX3" fmla="*/ 6288832 w 12192000"/>
              <a:gd name="connsiteY3" fmla="*/ 802433 h 1175656"/>
              <a:gd name="connsiteX4" fmla="*/ 6288832 w 12192000"/>
              <a:gd name="connsiteY4" fmla="*/ 1085458 h 1175656"/>
              <a:gd name="connsiteX5" fmla="*/ 6198634 w 12192000"/>
              <a:gd name="connsiteY5" fmla="*/ 1175656 h 1175656"/>
              <a:gd name="connsiteX6" fmla="*/ 5819193 w 12192000"/>
              <a:gd name="connsiteY6" fmla="*/ 1175656 h 1175656"/>
              <a:gd name="connsiteX7" fmla="*/ 5728995 w 12192000"/>
              <a:gd name="connsiteY7" fmla="*/ 1085458 h 1175656"/>
              <a:gd name="connsiteX8" fmla="*/ 5728995 w 12192000"/>
              <a:gd name="connsiteY8" fmla="*/ 802433 h 1175656"/>
              <a:gd name="connsiteX9" fmla="*/ 0 w 12192000"/>
              <a:gd name="connsiteY9" fmla="*/ 802433 h 117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175656">
                <a:moveTo>
                  <a:pt x="0" y="0"/>
                </a:moveTo>
                <a:lnTo>
                  <a:pt x="12192000" y="0"/>
                </a:lnTo>
                <a:lnTo>
                  <a:pt x="12192000" y="802433"/>
                </a:lnTo>
                <a:lnTo>
                  <a:pt x="6288832" y="802433"/>
                </a:lnTo>
                <a:lnTo>
                  <a:pt x="6288832" y="1085458"/>
                </a:lnTo>
                <a:cubicBezTo>
                  <a:pt x="6288832" y="1135273"/>
                  <a:pt x="6248449" y="1175656"/>
                  <a:pt x="6198634" y="1175656"/>
                </a:cubicBezTo>
                <a:lnTo>
                  <a:pt x="5819193" y="1175656"/>
                </a:lnTo>
                <a:cubicBezTo>
                  <a:pt x="5769378" y="1175656"/>
                  <a:pt x="5728995" y="1135273"/>
                  <a:pt x="5728995" y="1085458"/>
                </a:cubicBezTo>
                <a:lnTo>
                  <a:pt x="5728995" y="802433"/>
                </a:lnTo>
                <a:lnTo>
                  <a:pt x="0" y="8024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 name="Straight Connector 1">
            <a:extLst>
              <a:ext uri="{FF2B5EF4-FFF2-40B4-BE49-F238E27FC236}">
                <a16:creationId xmlns:a16="http://schemas.microsoft.com/office/drawing/2014/main" id="{6002774C-F590-B281-82F5-7954D4EC4220}"/>
              </a:ext>
            </a:extLst>
          </p:cNvPr>
          <p:cNvCxnSpPr>
            <a:cxnSpLocks/>
          </p:cNvCxnSpPr>
          <p:nvPr/>
        </p:nvCxnSpPr>
        <p:spPr>
          <a:xfrm>
            <a:off x="269219" y="755780"/>
            <a:ext cx="6797842" cy="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168868B-02E9-33D0-5F59-6ED024F5A77B}"/>
              </a:ext>
            </a:extLst>
          </p:cNvPr>
          <p:cNvSpPr txBox="1"/>
          <p:nvPr/>
        </p:nvSpPr>
        <p:spPr>
          <a:xfrm>
            <a:off x="203905" y="273708"/>
            <a:ext cx="6097554" cy="369332"/>
          </a:xfrm>
          <a:prstGeom prst="rect">
            <a:avLst/>
          </a:prstGeom>
          <a:noFill/>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Dealing with those pesky Nans</a:t>
            </a:r>
            <a:endParaRPr lang="en-IN" dirty="0">
              <a:solidFill>
                <a:schemeClr val="bg1"/>
              </a:solidFill>
            </a:endParaRPr>
          </a:p>
        </p:txBody>
      </p:sp>
      <p:pic>
        <p:nvPicPr>
          <p:cNvPr id="10" name="Picture 9">
            <a:extLst>
              <a:ext uri="{FF2B5EF4-FFF2-40B4-BE49-F238E27FC236}">
                <a16:creationId xmlns:a16="http://schemas.microsoft.com/office/drawing/2014/main" id="{E038FFC4-1F66-5640-C747-3A31B0EFC7F8}"/>
              </a:ext>
            </a:extLst>
          </p:cNvPr>
          <p:cNvPicPr>
            <a:picLocks noChangeAspect="1"/>
          </p:cNvPicPr>
          <p:nvPr/>
        </p:nvPicPr>
        <p:blipFill>
          <a:blip r:embed="rId3"/>
          <a:stretch>
            <a:fillRect/>
          </a:stretch>
        </p:blipFill>
        <p:spPr>
          <a:xfrm>
            <a:off x="609400" y="1253422"/>
            <a:ext cx="10973200" cy="4823153"/>
          </a:xfrm>
          <a:prstGeom prst="rect">
            <a:avLst/>
          </a:prstGeom>
        </p:spPr>
      </p:pic>
    </p:spTree>
    <p:extLst>
      <p:ext uri="{BB962C8B-B14F-4D97-AF65-F5344CB8AC3E}">
        <p14:creationId xmlns:p14="http://schemas.microsoft.com/office/powerpoint/2010/main" val="35782379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BB50515-9E96-E031-0845-A3CD33260B27}"/>
              </a:ext>
            </a:extLst>
          </p:cNvPr>
          <p:cNvCxnSpPr>
            <a:cxnSpLocks/>
          </p:cNvCxnSpPr>
          <p:nvPr/>
        </p:nvCxnSpPr>
        <p:spPr>
          <a:xfrm>
            <a:off x="269219" y="755780"/>
            <a:ext cx="6797842" cy="0"/>
          </a:xfrm>
          <a:prstGeom prst="line">
            <a:avLst/>
          </a:prstGeom>
          <a:ln w="412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7D94EE-171C-7211-3C6C-A0816D5E35A0}"/>
              </a:ext>
            </a:extLst>
          </p:cNvPr>
          <p:cNvSpPr txBox="1"/>
          <p:nvPr/>
        </p:nvSpPr>
        <p:spPr>
          <a:xfrm>
            <a:off x="203905" y="273708"/>
            <a:ext cx="6097554" cy="369332"/>
          </a:xfrm>
          <a:prstGeom prst="rect">
            <a:avLst/>
          </a:prstGeom>
          <a:noFill/>
        </p:spPr>
        <p:txBody>
          <a:bodyPr wrap="square">
            <a:spAutoFit/>
          </a:bodyPr>
          <a:lstStyle/>
          <a:p>
            <a:r>
              <a:rPr lang="en-US" dirty="0">
                <a:solidFill>
                  <a:schemeClr val="accent1"/>
                </a:solidFill>
                <a:latin typeface="Calibri" panose="020F0502020204030204" pitchFamily="34" charset="0"/>
                <a:cs typeface="Calibri" panose="020F0502020204030204" pitchFamily="34" charset="0"/>
              </a:rPr>
              <a:t>Automate EDA</a:t>
            </a:r>
            <a:endParaRPr lang="en-IN" dirty="0">
              <a:solidFill>
                <a:schemeClr val="accent1"/>
              </a:solidFill>
            </a:endParaRPr>
          </a:p>
        </p:txBody>
      </p:sp>
      <p:pic>
        <p:nvPicPr>
          <p:cNvPr id="10" name="Picture 9">
            <a:extLst>
              <a:ext uri="{FF2B5EF4-FFF2-40B4-BE49-F238E27FC236}">
                <a16:creationId xmlns:a16="http://schemas.microsoft.com/office/drawing/2014/main" id="{48444A55-C2A7-9A9D-3B49-F1C87B8F1E41}"/>
              </a:ext>
            </a:extLst>
          </p:cNvPr>
          <p:cNvPicPr>
            <a:picLocks noChangeAspect="1"/>
          </p:cNvPicPr>
          <p:nvPr/>
        </p:nvPicPr>
        <p:blipFill>
          <a:blip r:embed="rId3"/>
          <a:stretch>
            <a:fillRect/>
          </a:stretch>
        </p:blipFill>
        <p:spPr>
          <a:xfrm>
            <a:off x="269219" y="868520"/>
            <a:ext cx="10004669" cy="3274255"/>
          </a:xfrm>
          <a:prstGeom prst="rect">
            <a:avLst/>
          </a:prstGeom>
        </p:spPr>
      </p:pic>
      <p:pic>
        <p:nvPicPr>
          <p:cNvPr id="12" name="Picture 11">
            <a:extLst>
              <a:ext uri="{FF2B5EF4-FFF2-40B4-BE49-F238E27FC236}">
                <a16:creationId xmlns:a16="http://schemas.microsoft.com/office/drawing/2014/main" id="{9D8C7E4B-5EAD-1116-1935-7D44C76CE817}"/>
              </a:ext>
            </a:extLst>
          </p:cNvPr>
          <p:cNvPicPr>
            <a:picLocks noChangeAspect="1"/>
          </p:cNvPicPr>
          <p:nvPr/>
        </p:nvPicPr>
        <p:blipFill>
          <a:blip r:embed="rId4"/>
          <a:stretch>
            <a:fillRect/>
          </a:stretch>
        </p:blipFill>
        <p:spPr>
          <a:xfrm>
            <a:off x="269219" y="4404667"/>
            <a:ext cx="10004669" cy="220295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4CA85904-3A59-06D5-BE5F-5C9BD5F73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41" y="2234107"/>
            <a:ext cx="10053470" cy="27764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0012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3586</Words>
  <Application>Microsoft Office PowerPoint</Application>
  <PresentationFormat>Widescreen</PresentationFormat>
  <Paragraphs>213</Paragraphs>
  <Slides>33</Slides>
  <Notes>32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-apple-system</vt:lpstr>
      <vt:lpstr>Arial</vt:lpstr>
      <vt:lpstr>Calibri</vt:lpstr>
      <vt:lpstr>Calibri Light</vt:lpstr>
      <vt:lpstr>Lato</vt:lpstr>
      <vt:lpstr>Posterama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ŽYGINTAS STANEVIČIUS</dc:creator>
  <cp:lastModifiedBy>Nitin Kishore</cp:lastModifiedBy>
  <cp:revision>128</cp:revision>
  <dcterms:created xsi:type="dcterms:W3CDTF">2023-04-15T09:01:08Z</dcterms:created>
  <dcterms:modified xsi:type="dcterms:W3CDTF">2023-09-30T04:47:53Z</dcterms:modified>
</cp:coreProperties>
</file>